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24" r:id="rId2"/>
    <p:sldId id="321" r:id="rId3"/>
    <p:sldId id="322" r:id="rId4"/>
    <p:sldId id="327" r:id="rId5"/>
    <p:sldId id="257" r:id="rId6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9828" autoAdjust="0"/>
  </p:normalViewPr>
  <p:slideViewPr>
    <p:cSldViewPr snapToGrid="0" snapToObjects="1">
      <p:cViewPr>
        <p:scale>
          <a:sx n="147" d="100"/>
          <a:sy n="147" d="100"/>
        </p:scale>
        <p:origin x="14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13" Type="http://schemas.openxmlformats.org/officeDocument/2006/relationships/image" Target="../media/image18.tiff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12" Type="http://schemas.openxmlformats.org/officeDocument/2006/relationships/image" Target="../media/image17.tiff"/><Relationship Id="rId2" Type="http://schemas.openxmlformats.org/officeDocument/2006/relationships/image" Target="../media/image7.tiff"/><Relationship Id="rId16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iff"/><Relationship Id="rId11" Type="http://schemas.openxmlformats.org/officeDocument/2006/relationships/image" Target="../media/image16.tiff"/><Relationship Id="rId5" Type="http://schemas.openxmlformats.org/officeDocument/2006/relationships/image" Target="../media/image10.tiff"/><Relationship Id="rId15" Type="http://schemas.openxmlformats.org/officeDocument/2006/relationships/image" Target="../media/image20.tiff"/><Relationship Id="rId10" Type="http://schemas.openxmlformats.org/officeDocument/2006/relationships/image" Target="../media/image15.tiff"/><Relationship Id="rId4" Type="http://schemas.openxmlformats.org/officeDocument/2006/relationships/image" Target="../media/image9.tiff"/><Relationship Id="rId9" Type="http://schemas.openxmlformats.org/officeDocument/2006/relationships/image" Target="../media/image14.tiff"/><Relationship Id="rId14" Type="http://schemas.openxmlformats.org/officeDocument/2006/relationships/image" Target="../media/image19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1">
            <a:extLst>
              <a:ext uri="{FF2B5EF4-FFF2-40B4-BE49-F238E27FC236}">
                <a16:creationId xmlns:a16="http://schemas.microsoft.com/office/drawing/2014/main" id="{1E36C952-14D6-694F-9D1C-A110230E3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171450"/>
            <a:ext cx="884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b="1" dirty="0"/>
              <a:t>1.1</a:t>
            </a:r>
            <a:r>
              <a:rPr lang="fr-FR" b="1" dirty="0"/>
              <a:t>			                            </a:t>
            </a:r>
            <a:r>
              <a:rPr lang="fr-FR" b="1" dirty="0" err="1"/>
              <a:t>Olika</a:t>
            </a:r>
            <a:r>
              <a:rPr lang="fr-FR" b="1" dirty="0"/>
              <a:t> </a:t>
            </a:r>
            <a:r>
              <a:rPr lang="fr-FR" b="1" dirty="0" err="1"/>
              <a:t>sorters</a:t>
            </a:r>
            <a:r>
              <a:rPr lang="fr-FR" b="1" dirty="0"/>
              <a:t> </a:t>
            </a:r>
            <a:r>
              <a:rPr lang="fr-FR" b="1" dirty="0" err="1"/>
              <a:t>tal</a:t>
            </a:r>
            <a:endParaRPr lang="fr-FR" b="1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A8C1162-1CE7-6D45-B2F1-9EBA8F91D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20" y="160056"/>
            <a:ext cx="1161498" cy="384895"/>
          </a:xfrm>
          <a:prstGeom prst="rect">
            <a:avLst/>
          </a:prstGeom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EDE62943-FDDC-7D43-A48E-C8009F60FBB2}"/>
              </a:ext>
            </a:extLst>
          </p:cNvPr>
          <p:cNvGrpSpPr/>
          <p:nvPr/>
        </p:nvGrpSpPr>
        <p:grpSpPr>
          <a:xfrm>
            <a:off x="1847540" y="1890260"/>
            <a:ext cx="6611886" cy="523220"/>
            <a:chOff x="1343394" y="1228847"/>
            <a:chExt cx="6611886" cy="523220"/>
          </a:xfrm>
        </p:grpSpPr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0B3DD21F-AC86-7447-89E8-70D29D6D8673}"/>
                </a:ext>
              </a:extLst>
            </p:cNvPr>
            <p:cNvSpPr txBox="1"/>
            <p:nvPr/>
          </p:nvSpPr>
          <p:spPr>
            <a:xfrm>
              <a:off x="1343394" y="1278316"/>
              <a:ext cx="839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Siffror</a:t>
              </a: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032094A2-1FF5-C74D-AA1E-D95206002E4A}"/>
                </a:ext>
              </a:extLst>
            </p:cNvPr>
            <p:cNvSpPr txBox="1"/>
            <p:nvPr/>
          </p:nvSpPr>
          <p:spPr>
            <a:xfrm>
              <a:off x="2306904" y="1228847"/>
              <a:ext cx="56483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>
                  <a:solidFill>
                    <a:srgbClr val="9E2903"/>
                  </a:solidFill>
                  <a:latin typeface="Bradley Hand" pitchFamily="2" charset="77"/>
                </a:rPr>
                <a:t>0	1	2	3	4	5	6	7	8  </a:t>
              </a:r>
              <a:r>
                <a:rPr lang="sv-SE" dirty="0">
                  <a:latin typeface="+mn-lt"/>
                </a:rPr>
                <a:t>och</a:t>
              </a:r>
              <a:r>
                <a:rPr lang="sv-SE" sz="2800" dirty="0">
                  <a:solidFill>
                    <a:srgbClr val="9E2903"/>
                  </a:solidFill>
                  <a:latin typeface="Bradley Hand" pitchFamily="2" charset="77"/>
                </a:rPr>
                <a:t>   9</a:t>
              </a: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07CE97F1-9AE1-8C4F-B22F-16063101B0A2}"/>
              </a:ext>
            </a:extLst>
          </p:cNvPr>
          <p:cNvGrpSpPr/>
          <p:nvPr/>
        </p:nvGrpSpPr>
        <p:grpSpPr>
          <a:xfrm>
            <a:off x="1847540" y="2398610"/>
            <a:ext cx="5738126" cy="523220"/>
            <a:chOff x="1343394" y="1984553"/>
            <a:chExt cx="5738126" cy="523220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E95108F9-93F6-6546-9B66-79742EB25425}"/>
                </a:ext>
              </a:extLst>
            </p:cNvPr>
            <p:cNvSpPr txBox="1"/>
            <p:nvPr/>
          </p:nvSpPr>
          <p:spPr>
            <a:xfrm>
              <a:off x="1343394" y="2056376"/>
              <a:ext cx="839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Tal</a:t>
              </a: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C3EA850B-A846-D64C-BA65-FC17A3BAEC25}"/>
                </a:ext>
              </a:extLst>
            </p:cNvPr>
            <p:cNvSpPr txBox="1"/>
            <p:nvPr/>
          </p:nvSpPr>
          <p:spPr>
            <a:xfrm>
              <a:off x="2306904" y="1984553"/>
              <a:ext cx="47746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>
                  <a:solidFill>
                    <a:srgbClr val="9E2903"/>
                  </a:solidFill>
                  <a:latin typeface="Bradley Hand" pitchFamily="2" charset="77"/>
                </a:rPr>
                <a:t>13 456 </a:t>
              </a:r>
              <a:r>
                <a:rPr lang="sv-SE" dirty="0"/>
                <a:t>är ett tal med fem </a:t>
              </a:r>
              <a:r>
                <a:rPr lang="sv-SE" i="1" dirty="0">
                  <a:solidFill>
                    <a:srgbClr val="C00000"/>
                  </a:solidFill>
                </a:rPr>
                <a:t>siffror</a:t>
              </a:r>
              <a:r>
                <a:rPr lang="sv-SE" dirty="0"/>
                <a:t>.</a:t>
              </a:r>
            </a:p>
          </p:txBody>
        </p:sp>
      </p:grpSp>
      <p:sp>
        <p:nvSpPr>
          <p:cNvPr id="11" name="textruta 10">
            <a:extLst>
              <a:ext uri="{FF2B5EF4-FFF2-40B4-BE49-F238E27FC236}">
                <a16:creationId xmlns:a16="http://schemas.microsoft.com/office/drawing/2014/main" id="{D65BE460-3F56-5F4A-BFA8-B1BC8D0EBB81}"/>
              </a:ext>
            </a:extLst>
          </p:cNvPr>
          <p:cNvSpPr txBox="1"/>
          <p:nvPr/>
        </p:nvSpPr>
        <p:spPr>
          <a:xfrm>
            <a:off x="1581827" y="3098148"/>
            <a:ext cx="723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Talet 0 och de positiva heltalen bildar tillsammans de </a:t>
            </a:r>
            <a:r>
              <a:rPr lang="sv-SE" i="1" dirty="0">
                <a:solidFill>
                  <a:srgbClr val="C00000"/>
                </a:solidFill>
              </a:rPr>
              <a:t>naturliga talen</a:t>
            </a:r>
            <a:r>
              <a:rPr lang="sv-SE" i="1" dirty="0"/>
              <a:t>.</a:t>
            </a:r>
            <a:r>
              <a:rPr lang="sv-SE" dirty="0"/>
              <a:t> 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A9A3DC4-1131-8449-BD05-5E1EFBA0D681}"/>
              </a:ext>
            </a:extLst>
          </p:cNvPr>
          <p:cNvSpPr txBox="1"/>
          <p:nvPr/>
        </p:nvSpPr>
        <p:spPr>
          <a:xfrm>
            <a:off x="2481925" y="3933401"/>
            <a:ext cx="4942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Av de naturliga talen kallar vi </a:t>
            </a:r>
            <a:r>
              <a:rPr lang="sv-SE" dirty="0">
                <a:solidFill>
                  <a:srgbClr val="FF0000"/>
                </a:solidFill>
              </a:rPr>
              <a:t>0</a:t>
            </a:r>
            <a:r>
              <a:rPr lang="sv-SE" dirty="0"/>
              <a:t>, </a:t>
            </a:r>
            <a:r>
              <a:rPr lang="sv-SE" dirty="0">
                <a:solidFill>
                  <a:srgbClr val="FF0000"/>
                </a:solidFill>
              </a:rPr>
              <a:t>2</a:t>
            </a:r>
            <a:r>
              <a:rPr lang="sv-SE" dirty="0"/>
              <a:t>, </a:t>
            </a:r>
            <a:r>
              <a:rPr lang="sv-SE" dirty="0">
                <a:solidFill>
                  <a:srgbClr val="FF0000"/>
                </a:solidFill>
              </a:rPr>
              <a:t>4</a:t>
            </a:r>
            <a:r>
              <a:rPr lang="sv-SE" dirty="0"/>
              <a:t>, </a:t>
            </a:r>
            <a:r>
              <a:rPr lang="sv-SE" dirty="0">
                <a:solidFill>
                  <a:srgbClr val="FF0000"/>
                </a:solidFill>
              </a:rPr>
              <a:t>6</a:t>
            </a:r>
            <a:r>
              <a:rPr lang="sv-SE" dirty="0"/>
              <a:t>, </a:t>
            </a:r>
            <a:r>
              <a:rPr lang="sv-SE" dirty="0">
                <a:solidFill>
                  <a:srgbClr val="FF0000"/>
                </a:solidFill>
              </a:rPr>
              <a:t>8</a:t>
            </a:r>
            <a:r>
              <a:rPr lang="sv-SE" dirty="0"/>
              <a:t>, </a:t>
            </a:r>
            <a:r>
              <a:rPr lang="sv-SE" dirty="0">
                <a:solidFill>
                  <a:srgbClr val="FF0000"/>
                </a:solidFill>
              </a:rPr>
              <a:t>10</a:t>
            </a:r>
            <a:r>
              <a:rPr lang="sv-SE" dirty="0"/>
              <a:t>, </a:t>
            </a:r>
            <a:r>
              <a:rPr lang="sv-SE" dirty="0">
                <a:solidFill>
                  <a:srgbClr val="FF0000"/>
                </a:solidFill>
              </a:rPr>
              <a:t>12</a:t>
            </a:r>
            <a:r>
              <a:rPr lang="sv-SE" dirty="0"/>
              <a:t> … för </a:t>
            </a:r>
            <a:r>
              <a:rPr lang="sv-SE" i="1" dirty="0">
                <a:solidFill>
                  <a:srgbClr val="FF0000"/>
                </a:solidFill>
              </a:rPr>
              <a:t>jämna tal</a:t>
            </a:r>
            <a:r>
              <a:rPr lang="sv-SE" i="1" dirty="0"/>
              <a:t> </a:t>
            </a:r>
            <a:r>
              <a:rPr lang="sv-SE" dirty="0"/>
              <a:t>och </a:t>
            </a:r>
            <a:r>
              <a:rPr lang="sv-SE" dirty="0">
                <a:solidFill>
                  <a:srgbClr val="00B050"/>
                </a:solidFill>
              </a:rPr>
              <a:t>1</a:t>
            </a:r>
            <a:r>
              <a:rPr lang="sv-SE" dirty="0"/>
              <a:t>, </a:t>
            </a:r>
            <a:r>
              <a:rPr lang="sv-SE" dirty="0">
                <a:solidFill>
                  <a:srgbClr val="00B050"/>
                </a:solidFill>
              </a:rPr>
              <a:t>3</a:t>
            </a:r>
            <a:r>
              <a:rPr lang="sv-SE" dirty="0"/>
              <a:t>, </a:t>
            </a:r>
            <a:r>
              <a:rPr lang="sv-SE" dirty="0">
                <a:solidFill>
                  <a:srgbClr val="00B050"/>
                </a:solidFill>
              </a:rPr>
              <a:t>5</a:t>
            </a:r>
            <a:r>
              <a:rPr lang="sv-SE" dirty="0"/>
              <a:t>, </a:t>
            </a:r>
            <a:r>
              <a:rPr lang="sv-SE" dirty="0">
                <a:solidFill>
                  <a:srgbClr val="00B050"/>
                </a:solidFill>
              </a:rPr>
              <a:t>7</a:t>
            </a:r>
            <a:r>
              <a:rPr lang="sv-SE" dirty="0"/>
              <a:t>, </a:t>
            </a:r>
            <a:r>
              <a:rPr lang="sv-SE" dirty="0">
                <a:solidFill>
                  <a:srgbClr val="00B050"/>
                </a:solidFill>
              </a:rPr>
              <a:t>9</a:t>
            </a:r>
            <a:r>
              <a:rPr lang="sv-SE" dirty="0"/>
              <a:t>, </a:t>
            </a:r>
            <a:r>
              <a:rPr lang="sv-SE" dirty="0">
                <a:solidFill>
                  <a:srgbClr val="00B050"/>
                </a:solidFill>
              </a:rPr>
              <a:t>11</a:t>
            </a:r>
            <a:r>
              <a:rPr lang="sv-SE" dirty="0"/>
              <a:t>, </a:t>
            </a:r>
            <a:r>
              <a:rPr lang="sv-SE" dirty="0">
                <a:solidFill>
                  <a:srgbClr val="00B050"/>
                </a:solidFill>
              </a:rPr>
              <a:t>13</a:t>
            </a:r>
            <a:r>
              <a:rPr lang="sv-SE" dirty="0"/>
              <a:t> … för </a:t>
            </a:r>
            <a:r>
              <a:rPr lang="sv-SE" i="1" dirty="0">
                <a:solidFill>
                  <a:srgbClr val="00B050"/>
                </a:solidFill>
              </a:rPr>
              <a:t>udda tal</a:t>
            </a:r>
            <a:r>
              <a:rPr lang="sv-SE" dirty="0"/>
              <a:t>.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CB70EDB-C3DA-0E46-B6DC-604D9E0D8928}"/>
              </a:ext>
            </a:extLst>
          </p:cNvPr>
          <p:cNvSpPr txBox="1"/>
          <p:nvPr/>
        </p:nvSpPr>
        <p:spPr>
          <a:xfrm>
            <a:off x="3313429" y="5017233"/>
            <a:ext cx="348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 </a:t>
            </a:r>
            <a:r>
              <a:rPr lang="sv-SE" dirty="0">
                <a:solidFill>
                  <a:srgbClr val="FF0000"/>
                </a:solidFill>
              </a:rPr>
              <a:t>jämna talen </a:t>
            </a:r>
            <a:r>
              <a:rPr lang="sv-SE" dirty="0"/>
              <a:t>är delbara med </a:t>
            </a:r>
            <a:r>
              <a:rPr lang="sv-SE" b="1" dirty="0">
                <a:solidFill>
                  <a:srgbClr val="FF0000"/>
                </a:solidFill>
              </a:rPr>
              <a:t>2</a:t>
            </a:r>
            <a:r>
              <a:rPr lang="sv-SE" dirty="0"/>
              <a:t>. </a:t>
            </a:r>
            <a:endParaRPr lang="sv-SE" sz="1200" i="1" dirty="0">
              <a:solidFill>
                <a:srgbClr val="9E2903"/>
              </a:solidFill>
            </a:endParaRP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7073DE1F-7ECA-954C-A607-F694A6D6A081}"/>
              </a:ext>
            </a:extLst>
          </p:cNvPr>
          <p:cNvGrpSpPr/>
          <p:nvPr/>
        </p:nvGrpSpPr>
        <p:grpSpPr>
          <a:xfrm>
            <a:off x="2029241" y="1130377"/>
            <a:ext cx="6017337" cy="661455"/>
            <a:chOff x="2044190" y="752690"/>
            <a:chExt cx="6017337" cy="661455"/>
          </a:xfrm>
        </p:grpSpPr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F7F93FF2-8FE0-0742-AB05-EB4892107244}"/>
                </a:ext>
              </a:extLst>
            </p:cNvPr>
            <p:cNvSpPr txBox="1"/>
            <p:nvPr/>
          </p:nvSpPr>
          <p:spPr>
            <a:xfrm>
              <a:off x="2044190" y="862504"/>
              <a:ext cx="5085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Det finns 10 olika </a:t>
              </a:r>
              <a:r>
                <a:rPr lang="sv-SE" i="1" dirty="0">
                  <a:solidFill>
                    <a:srgbClr val="C00000"/>
                  </a:solidFill>
                </a:rPr>
                <a:t>siffror</a:t>
              </a:r>
              <a:r>
                <a:rPr lang="sv-SE" dirty="0">
                  <a:solidFill>
                    <a:srgbClr val="9E2903"/>
                  </a:solidFill>
                </a:rPr>
                <a:t> </a:t>
              </a:r>
              <a:r>
                <a:rPr lang="sv-SE" dirty="0"/>
                <a:t>som bygger upp alla </a:t>
              </a:r>
              <a:r>
                <a:rPr lang="sv-SE" i="1" dirty="0">
                  <a:solidFill>
                    <a:srgbClr val="C00000"/>
                  </a:solidFill>
                </a:rPr>
                <a:t>tal</a:t>
              </a:r>
              <a:r>
                <a:rPr lang="sv-SE" dirty="0"/>
                <a:t>.</a:t>
              </a:r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F324DAD3-DEA8-A44A-9E17-27933472A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7011" y="752690"/>
              <a:ext cx="1244516" cy="661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775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8F42C63-F3FD-1943-AC03-AF9CFB76B3CC}"/>
              </a:ext>
            </a:extLst>
          </p:cNvPr>
          <p:cNvSpPr/>
          <p:nvPr/>
        </p:nvSpPr>
        <p:spPr>
          <a:xfrm>
            <a:off x="3908955" y="484619"/>
            <a:ext cx="1408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effectLst/>
                <a:latin typeface="+mj-lt"/>
              </a:rPr>
              <a:t>Negativa tal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38E5B4E-C680-8C4B-B88D-DD6A97D54B35}"/>
              </a:ext>
            </a:extLst>
          </p:cNvPr>
          <p:cNvSpPr/>
          <p:nvPr/>
        </p:nvSpPr>
        <p:spPr>
          <a:xfrm>
            <a:off x="467201" y="1345325"/>
            <a:ext cx="3664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finns också </a:t>
            </a:r>
            <a:r>
              <a:rPr lang="sv-SE" i="1" dirty="0">
                <a:solidFill>
                  <a:srgbClr val="C00000"/>
                </a:solidFill>
              </a:rPr>
              <a:t>negativa tal</a:t>
            </a:r>
            <a:r>
              <a:rPr lang="sv-SE" dirty="0"/>
              <a:t>. </a:t>
            </a:r>
          </a:p>
          <a:p>
            <a:r>
              <a:rPr lang="sv-SE" dirty="0"/>
              <a:t>Till vardags förekommer de till exempel i samband med temperatur.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44B3449-5A5A-EF44-9689-C3DD48D38270}"/>
              </a:ext>
            </a:extLst>
          </p:cNvPr>
          <p:cNvSpPr/>
          <p:nvPr/>
        </p:nvSpPr>
        <p:spPr>
          <a:xfrm>
            <a:off x="467201" y="2305484"/>
            <a:ext cx="3141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Här ser du två termometrar.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D84C548-0580-4447-B33A-87A5BD02466A}"/>
              </a:ext>
            </a:extLst>
          </p:cNvPr>
          <p:cNvSpPr/>
          <p:nvPr/>
        </p:nvSpPr>
        <p:spPr>
          <a:xfrm>
            <a:off x="4108240" y="2581300"/>
            <a:ext cx="1456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–10 </a:t>
            </a:r>
            <a:r>
              <a:rPr lang="sv-SE" sz="2000" b="1" baseline="30000" dirty="0" err="1">
                <a:solidFill>
                  <a:srgbClr val="C00000"/>
                </a:solidFill>
              </a:rPr>
              <a:t>o</a:t>
            </a:r>
            <a:r>
              <a:rPr lang="sv-SE" sz="2000" b="1" dirty="0" err="1">
                <a:solidFill>
                  <a:srgbClr val="C00000"/>
                </a:solidFill>
              </a:rPr>
              <a:t>C</a:t>
            </a:r>
            <a:endParaRPr lang="sv-SE" b="1" dirty="0">
              <a:solidFill>
                <a:srgbClr val="C00000"/>
              </a:solidFill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338F2DEE-6C27-FA4E-8CA8-D9F03E349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20" y="160056"/>
            <a:ext cx="1161498" cy="38489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F5125CE6-CFC2-8040-A92D-D8927D09C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935" y="914187"/>
            <a:ext cx="1467341" cy="2615471"/>
          </a:xfrm>
          <a:prstGeom prst="rect">
            <a:avLst/>
          </a:prstGeom>
        </p:spPr>
      </p:pic>
      <p:cxnSp>
        <p:nvCxnSpPr>
          <p:cNvPr id="18" name="Rak pil 17">
            <a:extLst>
              <a:ext uri="{FF2B5EF4-FFF2-40B4-BE49-F238E27FC236}">
                <a16:creationId xmlns:a16="http://schemas.microsoft.com/office/drawing/2014/main" id="{5136242D-370D-704E-81FE-6373BFFF8F4F}"/>
              </a:ext>
            </a:extLst>
          </p:cNvPr>
          <p:cNvCxnSpPr>
            <a:cxnSpLocks/>
          </p:cNvCxnSpPr>
          <p:nvPr/>
        </p:nvCxnSpPr>
        <p:spPr>
          <a:xfrm flipV="1">
            <a:off x="4952172" y="2357644"/>
            <a:ext cx="650497" cy="3945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ktangel 16">
            <a:extLst>
              <a:ext uri="{FF2B5EF4-FFF2-40B4-BE49-F238E27FC236}">
                <a16:creationId xmlns:a16="http://schemas.microsoft.com/office/drawing/2014/main" id="{F8650467-423B-EE4B-BD5E-88D645399B8A}"/>
              </a:ext>
            </a:extLst>
          </p:cNvPr>
          <p:cNvSpPr/>
          <p:nvPr/>
        </p:nvSpPr>
        <p:spPr>
          <a:xfrm>
            <a:off x="911428" y="3867468"/>
            <a:ext cx="767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På en tallinje finns de </a:t>
            </a:r>
            <a:r>
              <a:rPr lang="sv-SE" dirty="0">
                <a:solidFill>
                  <a:srgbClr val="0070C0"/>
                </a:solidFill>
              </a:rPr>
              <a:t>negativa</a:t>
            </a:r>
            <a:r>
              <a:rPr lang="sv-SE" dirty="0"/>
              <a:t> talen </a:t>
            </a:r>
            <a:r>
              <a:rPr lang="sv-SE" dirty="0">
                <a:solidFill>
                  <a:srgbClr val="0070C0"/>
                </a:solidFill>
              </a:rPr>
              <a:t>till vänster </a:t>
            </a:r>
            <a:r>
              <a:rPr lang="sv-SE" dirty="0"/>
              <a:t>och de </a:t>
            </a:r>
            <a:r>
              <a:rPr lang="sv-SE" dirty="0">
                <a:solidFill>
                  <a:srgbClr val="FF0000"/>
                </a:solidFill>
              </a:rPr>
              <a:t>positiva</a:t>
            </a:r>
            <a:r>
              <a:rPr lang="sv-SE" dirty="0"/>
              <a:t> till </a:t>
            </a:r>
            <a:r>
              <a:rPr lang="sv-SE" dirty="0">
                <a:solidFill>
                  <a:srgbClr val="FF0000"/>
                </a:solidFill>
              </a:rPr>
              <a:t>höger</a:t>
            </a:r>
            <a:r>
              <a:rPr lang="sv-SE" dirty="0"/>
              <a:t> om </a:t>
            </a:r>
            <a:r>
              <a:rPr lang="sv-SE" b="1" dirty="0">
                <a:solidFill>
                  <a:srgbClr val="00B050"/>
                </a:solidFill>
              </a:rPr>
              <a:t>0</a:t>
            </a:r>
            <a:r>
              <a:rPr lang="sv-SE" dirty="0"/>
              <a:t>. 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5C0C5C86-9CFA-154E-AD4F-43E0E6A23FD4}"/>
              </a:ext>
            </a:extLst>
          </p:cNvPr>
          <p:cNvSpPr/>
          <p:nvPr/>
        </p:nvSpPr>
        <p:spPr>
          <a:xfrm>
            <a:off x="2847430" y="5835613"/>
            <a:ext cx="401295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De naturliga talen och de negativa hela talen bildar tillsammans de </a:t>
            </a:r>
            <a:r>
              <a:rPr lang="sv-SE" i="1" dirty="0">
                <a:solidFill>
                  <a:srgbClr val="C00000"/>
                </a:solidFill>
              </a:rPr>
              <a:t>hela talen</a:t>
            </a:r>
            <a:r>
              <a:rPr lang="sv-SE" dirty="0"/>
              <a:t>. 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AC3319E6-DFBD-A34F-8485-C18B640894EA}"/>
              </a:ext>
            </a:extLst>
          </p:cNvPr>
          <p:cNvGrpSpPr/>
          <p:nvPr/>
        </p:nvGrpSpPr>
        <p:grpSpPr>
          <a:xfrm>
            <a:off x="1446512" y="4328031"/>
            <a:ext cx="6333107" cy="1208708"/>
            <a:chOff x="1446512" y="4328031"/>
            <a:chExt cx="6333107" cy="1208708"/>
          </a:xfrm>
        </p:grpSpPr>
        <p:pic>
          <p:nvPicPr>
            <p:cNvPr id="27" name="Bildobjekt 26">
              <a:extLst>
                <a:ext uri="{FF2B5EF4-FFF2-40B4-BE49-F238E27FC236}">
                  <a16:creationId xmlns:a16="http://schemas.microsoft.com/office/drawing/2014/main" id="{D76734E1-0588-CA49-AF4B-D58AEEDAA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554"/>
            <a:stretch/>
          </p:blipFill>
          <p:spPr>
            <a:xfrm>
              <a:off x="1446512" y="4328031"/>
              <a:ext cx="6333107" cy="887977"/>
            </a:xfrm>
            <a:prstGeom prst="rect">
              <a:avLst/>
            </a:prstGeom>
          </p:spPr>
        </p:pic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35F7422A-9B79-884C-9948-91B0C81DA896}"/>
                </a:ext>
              </a:extLst>
            </p:cNvPr>
            <p:cNvSpPr txBox="1"/>
            <p:nvPr/>
          </p:nvSpPr>
          <p:spPr>
            <a:xfrm>
              <a:off x="2445330" y="5167407"/>
              <a:ext cx="1301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rgbClr val="0070C0"/>
                  </a:solidFill>
                </a:rPr>
                <a:t>negativa tal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BB56BACF-485C-B346-8B24-FDEDCBE50878}"/>
                </a:ext>
              </a:extLst>
            </p:cNvPr>
            <p:cNvSpPr txBox="1"/>
            <p:nvPr/>
          </p:nvSpPr>
          <p:spPr>
            <a:xfrm>
              <a:off x="5703175" y="5149162"/>
              <a:ext cx="1301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rgbClr val="FF0000"/>
                  </a:solidFill>
                </a:rPr>
                <a:t>positiva tal</a:t>
              </a:r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6A861D9A-04D3-374A-8B3F-ED2BFC55B34B}"/>
                </a:ext>
              </a:extLst>
            </p:cNvPr>
            <p:cNvSpPr txBox="1"/>
            <p:nvPr/>
          </p:nvSpPr>
          <p:spPr>
            <a:xfrm>
              <a:off x="4475073" y="4657106"/>
              <a:ext cx="3788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rgbClr val="00B050"/>
                  </a:solidFill>
                </a:rPr>
                <a:t>0</a:t>
              </a:r>
            </a:p>
          </p:txBody>
        </p:sp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F2A2E419-699E-E64E-B6C9-3D83F13629D4}"/>
              </a:ext>
            </a:extLst>
          </p:cNvPr>
          <p:cNvSpPr/>
          <p:nvPr/>
        </p:nvSpPr>
        <p:spPr>
          <a:xfrm>
            <a:off x="7424320" y="1526560"/>
            <a:ext cx="1343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20 </a:t>
            </a:r>
            <a:r>
              <a:rPr lang="sv-SE" sz="2000" b="1" baseline="30000" dirty="0" err="1">
                <a:solidFill>
                  <a:srgbClr val="C00000"/>
                </a:solidFill>
              </a:rPr>
              <a:t>o</a:t>
            </a:r>
            <a:r>
              <a:rPr lang="sv-SE" sz="2000" b="1" dirty="0" err="1">
                <a:solidFill>
                  <a:srgbClr val="C00000"/>
                </a:solidFill>
              </a:rPr>
              <a:t>C</a:t>
            </a:r>
            <a:endParaRPr lang="sv-SE" b="1" dirty="0">
              <a:solidFill>
                <a:srgbClr val="C00000"/>
              </a:solidFill>
            </a:endParaRPr>
          </a:p>
        </p:txBody>
      </p:sp>
      <p:cxnSp>
        <p:nvCxnSpPr>
          <p:cNvPr id="23" name="Rak pil 22">
            <a:extLst>
              <a:ext uri="{FF2B5EF4-FFF2-40B4-BE49-F238E27FC236}">
                <a16:creationId xmlns:a16="http://schemas.microsoft.com/office/drawing/2014/main" id="{6CBA66E1-732F-9D4B-BFB5-BF2A3675C8F0}"/>
              </a:ext>
            </a:extLst>
          </p:cNvPr>
          <p:cNvCxnSpPr>
            <a:cxnSpLocks/>
          </p:cNvCxnSpPr>
          <p:nvPr/>
        </p:nvCxnSpPr>
        <p:spPr>
          <a:xfrm flipH="1" flipV="1">
            <a:off x="6584554" y="1641992"/>
            <a:ext cx="839766" cy="532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68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20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2BEC2E14-81F8-D848-86AB-9A00DBA6CCCA}"/>
              </a:ext>
            </a:extLst>
          </p:cNvPr>
          <p:cNvSpPr/>
          <p:nvPr/>
        </p:nvSpPr>
        <p:spPr>
          <a:xfrm>
            <a:off x="3935901" y="150911"/>
            <a:ext cx="1374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effectLst/>
                <a:latin typeface="+mj-lt"/>
              </a:rPr>
              <a:t>Jämföra tal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1FA2F62-B2BB-F24D-8B70-F77FF706F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556124"/>
            <a:ext cx="6407716" cy="110192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973D5F4-4596-0F49-BA4E-F28121E6862E}"/>
              </a:ext>
            </a:extLst>
          </p:cNvPr>
          <p:cNvSpPr/>
          <p:nvPr/>
        </p:nvSpPr>
        <p:spPr>
          <a:xfrm>
            <a:off x="1447799" y="1616477"/>
            <a:ext cx="6407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Ju längre åt höger på en tallinje ett tal finns, desto större är det.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93B9B0C-98A7-AF49-A989-2FCB5699396E}"/>
              </a:ext>
            </a:extLst>
          </p:cNvPr>
          <p:cNvSpPr/>
          <p:nvPr/>
        </p:nvSpPr>
        <p:spPr>
          <a:xfrm>
            <a:off x="1419459" y="2057041"/>
            <a:ext cx="6407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Till exempel är 3 ett större tal än −5 och −9 är ett mindre tal än 0.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F9F8150-0EF3-FF47-A332-EFDB6B4608B7}"/>
              </a:ext>
            </a:extLst>
          </p:cNvPr>
          <p:cNvSpPr/>
          <p:nvPr/>
        </p:nvSpPr>
        <p:spPr>
          <a:xfrm>
            <a:off x="598647" y="2883126"/>
            <a:ext cx="21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skriva så här: 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AE91327-F431-7942-999D-85BE7683633C}"/>
              </a:ext>
            </a:extLst>
          </p:cNvPr>
          <p:cNvSpPr/>
          <p:nvPr/>
        </p:nvSpPr>
        <p:spPr>
          <a:xfrm>
            <a:off x="2760647" y="2838142"/>
            <a:ext cx="11595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800" dirty="0"/>
              <a:t>3 &gt; −5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612B862-28BC-8449-AE0D-F0135693080D}"/>
              </a:ext>
            </a:extLst>
          </p:cNvPr>
          <p:cNvSpPr/>
          <p:nvPr/>
        </p:nvSpPr>
        <p:spPr>
          <a:xfrm>
            <a:off x="2529646" y="3390025"/>
            <a:ext cx="20052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Tecknet </a:t>
            </a:r>
            <a:r>
              <a:rPr lang="sv-SE" sz="2400" dirty="0"/>
              <a:t>&gt;</a:t>
            </a:r>
            <a:r>
              <a:rPr lang="sv-SE" dirty="0"/>
              <a:t> betyder </a:t>
            </a:r>
            <a:r>
              <a:rPr lang="sv-SE" dirty="0">
                <a:solidFill>
                  <a:srgbClr val="C00000"/>
                </a:solidFill>
              </a:rPr>
              <a:t>”är större än”</a:t>
            </a:r>
            <a:r>
              <a:rPr lang="sv-SE" dirty="0"/>
              <a:t>.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188FA0A-EE12-9F47-8400-454BD9433E7E}"/>
              </a:ext>
            </a:extLst>
          </p:cNvPr>
          <p:cNvSpPr/>
          <p:nvPr/>
        </p:nvSpPr>
        <p:spPr>
          <a:xfrm>
            <a:off x="5611374" y="2838142"/>
            <a:ext cx="11595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800" dirty="0"/>
              <a:t>−9 &lt; 0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3ADF63E-E101-C441-88B1-3D009734F325}"/>
              </a:ext>
            </a:extLst>
          </p:cNvPr>
          <p:cNvSpPr/>
          <p:nvPr/>
        </p:nvSpPr>
        <p:spPr>
          <a:xfrm>
            <a:off x="5310733" y="3387932"/>
            <a:ext cx="20052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Tecknet </a:t>
            </a:r>
            <a:r>
              <a:rPr lang="sv-SE" sz="2400" dirty="0"/>
              <a:t>&lt;</a:t>
            </a:r>
            <a:r>
              <a:rPr lang="sv-SE" dirty="0"/>
              <a:t> betyder </a:t>
            </a:r>
            <a:r>
              <a:rPr lang="sv-SE" dirty="0">
                <a:solidFill>
                  <a:srgbClr val="C00000"/>
                </a:solidFill>
              </a:rPr>
              <a:t>”är mindre än”</a:t>
            </a:r>
            <a:r>
              <a:rPr lang="sv-SE" dirty="0"/>
              <a:t>.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2A1305F-46AE-BA4A-916F-990571F2A599}"/>
              </a:ext>
            </a:extLst>
          </p:cNvPr>
          <p:cNvSpPr/>
          <p:nvPr/>
        </p:nvSpPr>
        <p:spPr>
          <a:xfrm>
            <a:off x="1544976" y="4361292"/>
            <a:ext cx="6595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ett gemensamt namn kallas tecknen &lt; och &gt; för </a:t>
            </a:r>
            <a:r>
              <a:rPr lang="sv-SE" i="1" dirty="0">
                <a:solidFill>
                  <a:srgbClr val="C00000"/>
                </a:solidFill>
              </a:rPr>
              <a:t>olikhetstecken</a:t>
            </a:r>
            <a:r>
              <a:rPr lang="sv-SE" dirty="0"/>
              <a:t>.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A61ABF5-54EF-034B-A85B-F98E910ADA00}"/>
              </a:ext>
            </a:extLst>
          </p:cNvPr>
          <p:cNvSpPr/>
          <p:nvPr/>
        </p:nvSpPr>
        <p:spPr>
          <a:xfrm>
            <a:off x="1419459" y="5378546"/>
            <a:ext cx="3552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Tänk dig olikhetstecknet som gapet på en krokodil som alltid gapar stort mot det större talet. 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1302EE-4534-C640-80C1-59BF615B0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916" y="5233715"/>
            <a:ext cx="1806000" cy="1200135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6B5BEBE0-06F7-5141-A3F6-4CEB7675B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320" y="160056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 animBg="1"/>
      <p:bldP spid="9" grpId="0"/>
      <p:bldP spid="10" grpId="0" animBg="1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upp 82">
            <a:extLst>
              <a:ext uri="{FF2B5EF4-FFF2-40B4-BE49-F238E27FC236}">
                <a16:creationId xmlns:a16="http://schemas.microsoft.com/office/drawing/2014/main" id="{0413CBDE-9B83-C64F-B802-AA448AE7A255}"/>
              </a:ext>
            </a:extLst>
          </p:cNvPr>
          <p:cNvGrpSpPr/>
          <p:nvPr/>
        </p:nvGrpSpPr>
        <p:grpSpPr>
          <a:xfrm>
            <a:off x="6351074" y="2528773"/>
            <a:ext cx="2002424" cy="405234"/>
            <a:chOff x="6336348" y="4607767"/>
            <a:chExt cx="2002424" cy="405234"/>
          </a:xfrm>
        </p:grpSpPr>
        <p:grpSp>
          <p:nvGrpSpPr>
            <p:cNvPr id="62" name="Grupp 61">
              <a:extLst>
                <a:ext uri="{FF2B5EF4-FFF2-40B4-BE49-F238E27FC236}">
                  <a16:creationId xmlns:a16="http://schemas.microsoft.com/office/drawing/2014/main" id="{40AB4035-700F-DC40-A802-B6537FBDD7BE}"/>
                </a:ext>
              </a:extLst>
            </p:cNvPr>
            <p:cNvGrpSpPr/>
            <p:nvPr/>
          </p:nvGrpSpPr>
          <p:grpSpPr>
            <a:xfrm>
              <a:off x="6336352" y="4611544"/>
              <a:ext cx="2002420" cy="401457"/>
              <a:chOff x="3641399" y="5910112"/>
              <a:chExt cx="1971932" cy="401457"/>
            </a:xfrm>
          </p:grpSpPr>
          <p:pic>
            <p:nvPicPr>
              <p:cNvPr id="63" name="Bildobjekt 62">
                <a:extLst>
                  <a:ext uri="{FF2B5EF4-FFF2-40B4-BE49-F238E27FC236}">
                    <a16:creationId xmlns:a16="http://schemas.microsoft.com/office/drawing/2014/main" id="{B29F6ADE-30FA-E24A-89B2-0F838DFFDB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4063"/>
              <a:stretch/>
            </p:blipFill>
            <p:spPr>
              <a:xfrm>
                <a:off x="4139175" y="5913349"/>
                <a:ext cx="1474156" cy="384696"/>
              </a:xfrm>
              <a:prstGeom prst="rect">
                <a:avLst/>
              </a:prstGeom>
            </p:spPr>
          </p:pic>
          <p:grpSp>
            <p:nvGrpSpPr>
              <p:cNvPr id="64" name="Grupp 63">
                <a:extLst>
                  <a:ext uri="{FF2B5EF4-FFF2-40B4-BE49-F238E27FC236}">
                    <a16:creationId xmlns:a16="http://schemas.microsoft.com/office/drawing/2014/main" id="{720DCD2C-9C56-6444-9347-874044E59979}"/>
                  </a:ext>
                </a:extLst>
              </p:cNvPr>
              <p:cNvGrpSpPr/>
              <p:nvPr/>
            </p:nvGrpSpPr>
            <p:grpSpPr>
              <a:xfrm>
                <a:off x="3641399" y="5910112"/>
                <a:ext cx="1555334" cy="401457"/>
                <a:chOff x="1117600" y="2739755"/>
                <a:chExt cx="5499076" cy="1429001"/>
              </a:xfrm>
            </p:grpSpPr>
            <p:pic>
              <p:nvPicPr>
                <p:cNvPr id="65" name="Bildobjekt 64">
                  <a:extLst>
                    <a:ext uri="{FF2B5EF4-FFF2-40B4-BE49-F238E27FC236}">
                      <a16:creationId xmlns:a16="http://schemas.microsoft.com/office/drawing/2014/main" id="{EAB81026-6DA1-2448-9589-8ED66916F7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4127" r="21991" b="-768"/>
                <a:stretch/>
              </p:blipFill>
              <p:spPr>
                <a:xfrm>
                  <a:off x="2862695" y="2739755"/>
                  <a:ext cx="3753981" cy="1429001"/>
                </a:xfrm>
                <a:prstGeom prst="rect">
                  <a:avLst/>
                </a:prstGeom>
              </p:spPr>
            </p:pic>
            <p:pic>
              <p:nvPicPr>
                <p:cNvPr id="66" name="Bildobjekt 65">
                  <a:extLst>
                    <a:ext uri="{FF2B5EF4-FFF2-40B4-BE49-F238E27FC236}">
                      <a16:creationId xmlns:a16="http://schemas.microsoft.com/office/drawing/2014/main" id="{A114808B-1ACC-7B4B-998B-9363681EA9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17600" y="2747291"/>
                  <a:ext cx="1485900" cy="13716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82" name="Bildobjekt 81">
              <a:extLst>
                <a:ext uri="{FF2B5EF4-FFF2-40B4-BE49-F238E27FC236}">
                  <a16:creationId xmlns:a16="http://schemas.microsoft.com/office/drawing/2014/main" id="{0EAE60E8-566B-A240-83B3-C3B92AD5F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8493" t="-935"/>
            <a:stretch/>
          </p:blipFill>
          <p:spPr>
            <a:xfrm>
              <a:off x="6336348" y="4607767"/>
              <a:ext cx="420265" cy="385331"/>
            </a:xfrm>
            <a:prstGeom prst="rect">
              <a:avLst/>
            </a:prstGeom>
          </p:spPr>
        </p:pic>
      </p:grpSp>
      <p:grpSp>
        <p:nvGrpSpPr>
          <p:cNvPr id="94" name="Grupp 93">
            <a:extLst>
              <a:ext uri="{FF2B5EF4-FFF2-40B4-BE49-F238E27FC236}">
                <a16:creationId xmlns:a16="http://schemas.microsoft.com/office/drawing/2014/main" id="{DB795ED5-A188-AE48-890C-F666CB56663E}"/>
              </a:ext>
            </a:extLst>
          </p:cNvPr>
          <p:cNvGrpSpPr/>
          <p:nvPr/>
        </p:nvGrpSpPr>
        <p:grpSpPr>
          <a:xfrm>
            <a:off x="6351075" y="2526874"/>
            <a:ext cx="1973833" cy="427766"/>
            <a:chOff x="6347541" y="4214121"/>
            <a:chExt cx="1973833" cy="427766"/>
          </a:xfrm>
        </p:grpSpPr>
        <p:pic>
          <p:nvPicPr>
            <p:cNvPr id="68" name="Bildobjekt 67">
              <a:extLst>
                <a:ext uri="{FF2B5EF4-FFF2-40B4-BE49-F238E27FC236}">
                  <a16:creationId xmlns:a16="http://schemas.microsoft.com/office/drawing/2014/main" id="{75A0FAB1-A888-D942-AE0C-1EF318D86C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3991"/>
            <a:stretch/>
          </p:blipFill>
          <p:spPr>
            <a:xfrm>
              <a:off x="6822999" y="4222262"/>
              <a:ext cx="1498375" cy="397915"/>
            </a:xfrm>
            <a:prstGeom prst="rect">
              <a:avLst/>
            </a:prstGeom>
          </p:spPr>
        </p:pic>
        <p:pic>
          <p:nvPicPr>
            <p:cNvPr id="80" name="Bildobjekt 79">
              <a:extLst>
                <a:ext uri="{FF2B5EF4-FFF2-40B4-BE49-F238E27FC236}">
                  <a16:creationId xmlns:a16="http://schemas.microsoft.com/office/drawing/2014/main" id="{CA5C1674-A700-684F-94C6-5A27B7522E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8493" t="-935"/>
            <a:stretch/>
          </p:blipFill>
          <p:spPr>
            <a:xfrm>
              <a:off x="6347541" y="4232028"/>
              <a:ext cx="420265" cy="385331"/>
            </a:xfrm>
            <a:prstGeom prst="rect">
              <a:avLst/>
            </a:prstGeom>
          </p:spPr>
        </p:pic>
        <p:grpSp>
          <p:nvGrpSpPr>
            <p:cNvPr id="93" name="Grupp 92">
              <a:extLst>
                <a:ext uri="{FF2B5EF4-FFF2-40B4-BE49-F238E27FC236}">
                  <a16:creationId xmlns:a16="http://schemas.microsoft.com/office/drawing/2014/main" id="{463B1F0A-0433-A24F-806A-2D708185CB65}"/>
                </a:ext>
              </a:extLst>
            </p:cNvPr>
            <p:cNvGrpSpPr/>
            <p:nvPr/>
          </p:nvGrpSpPr>
          <p:grpSpPr>
            <a:xfrm>
              <a:off x="6811847" y="4214121"/>
              <a:ext cx="1054033" cy="427766"/>
              <a:chOff x="6865263" y="4725746"/>
              <a:chExt cx="1054033" cy="427766"/>
            </a:xfrm>
          </p:grpSpPr>
          <p:pic>
            <p:nvPicPr>
              <p:cNvPr id="69" name="Bildobjekt 68">
                <a:extLst>
                  <a:ext uri="{FF2B5EF4-FFF2-40B4-BE49-F238E27FC236}">
                    <a16:creationId xmlns:a16="http://schemas.microsoft.com/office/drawing/2014/main" id="{EFA6936B-5EBE-A143-A59F-7DCB6D8B2C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9782"/>
              <a:stretch/>
            </p:blipFill>
            <p:spPr>
              <a:xfrm>
                <a:off x="6865263" y="4737535"/>
                <a:ext cx="1054033" cy="394264"/>
              </a:xfrm>
              <a:prstGeom prst="rect">
                <a:avLst/>
              </a:prstGeom>
            </p:spPr>
          </p:pic>
          <p:sp>
            <p:nvSpPr>
              <p:cNvPr id="90" name="Rektangel 89">
                <a:extLst>
                  <a:ext uri="{FF2B5EF4-FFF2-40B4-BE49-F238E27FC236}">
                    <a16:creationId xmlns:a16="http://schemas.microsoft.com/office/drawing/2014/main" id="{5BA9B51F-B1F0-994F-84EF-ECC78A7FD1B1}"/>
                  </a:ext>
                </a:extLst>
              </p:cNvPr>
              <p:cNvSpPr/>
              <p:nvPr/>
            </p:nvSpPr>
            <p:spPr>
              <a:xfrm>
                <a:off x="7021178" y="4725746"/>
                <a:ext cx="460368" cy="4277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70" name="Bildobjekt 69">
              <a:extLst>
                <a:ext uri="{FF2B5EF4-FFF2-40B4-BE49-F238E27FC236}">
                  <a16:creationId xmlns:a16="http://schemas.microsoft.com/office/drawing/2014/main" id="{E0D5CEEB-AF09-2B4F-8CE0-8289DB67C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81216" y="4220282"/>
              <a:ext cx="423198" cy="386963"/>
            </a:xfrm>
            <a:prstGeom prst="rect">
              <a:avLst/>
            </a:prstGeom>
          </p:spPr>
        </p:pic>
      </p:grpSp>
      <p:grpSp>
        <p:nvGrpSpPr>
          <p:cNvPr id="89" name="Grupp 88">
            <a:extLst>
              <a:ext uri="{FF2B5EF4-FFF2-40B4-BE49-F238E27FC236}">
                <a16:creationId xmlns:a16="http://schemas.microsoft.com/office/drawing/2014/main" id="{9E100D88-7627-CE46-A3F6-77FA3986FFD9}"/>
              </a:ext>
            </a:extLst>
          </p:cNvPr>
          <p:cNvGrpSpPr/>
          <p:nvPr/>
        </p:nvGrpSpPr>
        <p:grpSpPr>
          <a:xfrm>
            <a:off x="6353600" y="2526874"/>
            <a:ext cx="1971308" cy="406202"/>
            <a:chOff x="6342750" y="3784605"/>
            <a:chExt cx="1971308" cy="406202"/>
          </a:xfrm>
        </p:grpSpPr>
        <p:grpSp>
          <p:nvGrpSpPr>
            <p:cNvPr id="71" name="Grupp 70">
              <a:extLst>
                <a:ext uri="{FF2B5EF4-FFF2-40B4-BE49-F238E27FC236}">
                  <a16:creationId xmlns:a16="http://schemas.microsoft.com/office/drawing/2014/main" id="{F24D8408-03E4-0244-BB52-CA6854D36772}"/>
                </a:ext>
              </a:extLst>
            </p:cNvPr>
            <p:cNvGrpSpPr/>
            <p:nvPr/>
          </p:nvGrpSpPr>
          <p:grpSpPr>
            <a:xfrm>
              <a:off x="6773009" y="3784605"/>
              <a:ext cx="1541049" cy="406202"/>
              <a:chOff x="2454414" y="2469293"/>
              <a:chExt cx="5410816" cy="1383565"/>
            </a:xfrm>
          </p:grpSpPr>
          <p:pic>
            <p:nvPicPr>
              <p:cNvPr id="72" name="Bildobjekt 71">
                <a:extLst>
                  <a:ext uri="{FF2B5EF4-FFF2-40B4-BE49-F238E27FC236}">
                    <a16:creationId xmlns:a16="http://schemas.microsoft.com/office/drawing/2014/main" id="{E21A5522-00A2-D24F-841C-820AA39B0A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2677"/>
              <a:stretch/>
            </p:blipFill>
            <p:spPr>
              <a:xfrm>
                <a:off x="2513383" y="2493957"/>
                <a:ext cx="5351847" cy="1358901"/>
              </a:xfrm>
              <a:prstGeom prst="rect">
                <a:avLst/>
              </a:prstGeom>
            </p:spPr>
          </p:pic>
          <p:pic>
            <p:nvPicPr>
              <p:cNvPr id="73" name="Bildobjekt 72">
                <a:extLst>
                  <a:ext uri="{FF2B5EF4-FFF2-40B4-BE49-F238E27FC236}">
                    <a16:creationId xmlns:a16="http://schemas.microsoft.com/office/drawing/2014/main" id="{62873463-9883-4547-8CDC-14683906E5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40789" t="1283"/>
              <a:stretch/>
            </p:blipFill>
            <p:spPr>
              <a:xfrm>
                <a:off x="2454414" y="2469293"/>
                <a:ext cx="2165708" cy="1366534"/>
              </a:xfrm>
              <a:prstGeom prst="rect">
                <a:avLst/>
              </a:prstGeom>
            </p:spPr>
          </p:pic>
        </p:grpSp>
        <p:pic>
          <p:nvPicPr>
            <p:cNvPr id="88" name="Bildobjekt 87">
              <a:extLst>
                <a:ext uri="{FF2B5EF4-FFF2-40B4-BE49-F238E27FC236}">
                  <a16:creationId xmlns:a16="http://schemas.microsoft.com/office/drawing/2014/main" id="{C7BE76C1-61D6-5544-8C82-EBEB8A4B4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8493" t="-935"/>
            <a:stretch/>
          </p:blipFill>
          <p:spPr>
            <a:xfrm>
              <a:off x="6342750" y="3792883"/>
              <a:ext cx="420265" cy="385331"/>
            </a:xfrm>
            <a:prstGeom prst="rect">
              <a:avLst/>
            </a:prstGeom>
          </p:spPr>
        </p:pic>
      </p:grpSp>
      <p:grpSp>
        <p:nvGrpSpPr>
          <p:cNvPr id="98" name="Grupp 97">
            <a:extLst>
              <a:ext uri="{FF2B5EF4-FFF2-40B4-BE49-F238E27FC236}">
                <a16:creationId xmlns:a16="http://schemas.microsoft.com/office/drawing/2014/main" id="{EB14FF34-4F5A-154D-87B0-46AFB3921C80}"/>
              </a:ext>
            </a:extLst>
          </p:cNvPr>
          <p:cNvGrpSpPr/>
          <p:nvPr/>
        </p:nvGrpSpPr>
        <p:grpSpPr>
          <a:xfrm>
            <a:off x="6359772" y="2530945"/>
            <a:ext cx="1947883" cy="392795"/>
            <a:chOff x="6360496" y="3350598"/>
            <a:chExt cx="1947883" cy="392795"/>
          </a:xfrm>
        </p:grpSpPr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7E8FFFFD-0FFD-3C42-8839-2169CAD6E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60496" y="3350598"/>
              <a:ext cx="422722" cy="392795"/>
            </a:xfrm>
            <a:prstGeom prst="rect">
              <a:avLst/>
            </a:prstGeom>
          </p:spPr>
        </p:pic>
        <p:pic>
          <p:nvPicPr>
            <p:cNvPr id="87" name="Bildobjekt 86">
              <a:extLst>
                <a:ext uri="{FF2B5EF4-FFF2-40B4-BE49-F238E27FC236}">
                  <a16:creationId xmlns:a16="http://schemas.microsoft.com/office/drawing/2014/main" id="{0D183C45-9D24-F849-8FD1-152B78F2C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507" t="-935"/>
            <a:stretch/>
          </p:blipFill>
          <p:spPr>
            <a:xfrm>
              <a:off x="6774590" y="3354805"/>
              <a:ext cx="1533789" cy="385331"/>
            </a:xfrm>
            <a:prstGeom prst="rect">
              <a:avLst/>
            </a:prstGeom>
          </p:spPr>
        </p:pic>
      </p:grpSp>
      <p:grpSp>
        <p:nvGrpSpPr>
          <p:cNvPr id="97" name="Grupp 96">
            <a:extLst>
              <a:ext uri="{FF2B5EF4-FFF2-40B4-BE49-F238E27FC236}">
                <a16:creationId xmlns:a16="http://schemas.microsoft.com/office/drawing/2014/main" id="{A5718C58-E383-2546-A688-6522646CA24C}"/>
              </a:ext>
            </a:extLst>
          </p:cNvPr>
          <p:cNvGrpSpPr/>
          <p:nvPr/>
        </p:nvGrpSpPr>
        <p:grpSpPr>
          <a:xfrm>
            <a:off x="5887744" y="2528264"/>
            <a:ext cx="2402658" cy="395476"/>
            <a:chOff x="5887744" y="2925938"/>
            <a:chExt cx="2402658" cy="395476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B08B3949-4E27-8347-9230-1124EB969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87744" y="2925938"/>
              <a:ext cx="894749" cy="392632"/>
            </a:xfrm>
            <a:prstGeom prst="rect">
              <a:avLst/>
            </a:prstGeom>
          </p:spPr>
        </p:pic>
        <p:pic>
          <p:nvPicPr>
            <p:cNvPr id="86" name="Bildobjekt 85">
              <a:extLst>
                <a:ext uri="{FF2B5EF4-FFF2-40B4-BE49-F238E27FC236}">
                  <a16:creationId xmlns:a16="http://schemas.microsoft.com/office/drawing/2014/main" id="{0F6D211B-E475-884C-BBAA-893D5B413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507" t="-935"/>
            <a:stretch/>
          </p:blipFill>
          <p:spPr>
            <a:xfrm>
              <a:off x="6756613" y="2936083"/>
              <a:ext cx="1533789" cy="385331"/>
            </a:xfrm>
            <a:prstGeom prst="rect">
              <a:avLst/>
            </a:prstGeom>
          </p:spPr>
        </p:pic>
      </p:grpSp>
      <p:grpSp>
        <p:nvGrpSpPr>
          <p:cNvPr id="96" name="Grupp 95">
            <a:extLst>
              <a:ext uri="{FF2B5EF4-FFF2-40B4-BE49-F238E27FC236}">
                <a16:creationId xmlns:a16="http://schemas.microsoft.com/office/drawing/2014/main" id="{298F0349-1E60-5B46-9618-AC11D50F6BEE}"/>
              </a:ext>
            </a:extLst>
          </p:cNvPr>
          <p:cNvGrpSpPr/>
          <p:nvPr/>
        </p:nvGrpSpPr>
        <p:grpSpPr>
          <a:xfrm>
            <a:off x="5412565" y="2530738"/>
            <a:ext cx="2877838" cy="397515"/>
            <a:chOff x="5400816" y="2483135"/>
            <a:chExt cx="2877838" cy="397515"/>
          </a:xfrm>
        </p:grpSpPr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D2C40BD-BF7B-E442-AEE2-7C7224A83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00816" y="2483135"/>
              <a:ext cx="1361302" cy="397515"/>
            </a:xfrm>
            <a:prstGeom prst="rect">
              <a:avLst/>
            </a:prstGeom>
          </p:spPr>
        </p:pic>
        <p:pic>
          <p:nvPicPr>
            <p:cNvPr id="85" name="Bildobjekt 84">
              <a:extLst>
                <a:ext uri="{FF2B5EF4-FFF2-40B4-BE49-F238E27FC236}">
                  <a16:creationId xmlns:a16="http://schemas.microsoft.com/office/drawing/2014/main" id="{884EBC8D-15EF-A948-9002-7226EB477A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507" t="-935"/>
            <a:stretch/>
          </p:blipFill>
          <p:spPr>
            <a:xfrm>
              <a:off x="6744865" y="2487962"/>
              <a:ext cx="1533789" cy="385331"/>
            </a:xfrm>
            <a:prstGeom prst="rect">
              <a:avLst/>
            </a:prstGeom>
          </p:spPr>
        </p:pic>
      </p:grpSp>
      <p:grpSp>
        <p:nvGrpSpPr>
          <p:cNvPr id="95" name="Grupp 94">
            <a:extLst>
              <a:ext uri="{FF2B5EF4-FFF2-40B4-BE49-F238E27FC236}">
                <a16:creationId xmlns:a16="http://schemas.microsoft.com/office/drawing/2014/main" id="{3A45CDAD-1378-8D4C-AB2B-588EB605CE32}"/>
              </a:ext>
            </a:extLst>
          </p:cNvPr>
          <p:cNvGrpSpPr/>
          <p:nvPr/>
        </p:nvGrpSpPr>
        <p:grpSpPr>
          <a:xfrm>
            <a:off x="4966110" y="2538017"/>
            <a:ext cx="3341546" cy="388612"/>
            <a:chOff x="4966110" y="2051746"/>
            <a:chExt cx="3341546" cy="388612"/>
          </a:xfrm>
        </p:grpSpPr>
        <p:pic>
          <p:nvPicPr>
            <p:cNvPr id="33" name="Bildobjekt 32">
              <a:extLst>
                <a:ext uri="{FF2B5EF4-FFF2-40B4-BE49-F238E27FC236}">
                  <a16:creationId xmlns:a16="http://schemas.microsoft.com/office/drawing/2014/main" id="{42179147-F490-E64B-8EF3-9577073AE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66110" y="2051746"/>
              <a:ext cx="1807757" cy="383916"/>
            </a:xfrm>
            <a:prstGeom prst="rect">
              <a:avLst/>
            </a:prstGeom>
          </p:spPr>
        </p:pic>
        <p:pic>
          <p:nvPicPr>
            <p:cNvPr id="75" name="Bildobjekt 74">
              <a:extLst>
                <a:ext uri="{FF2B5EF4-FFF2-40B4-BE49-F238E27FC236}">
                  <a16:creationId xmlns:a16="http://schemas.microsoft.com/office/drawing/2014/main" id="{D3AF49C3-5128-A848-AFC5-0F110A9BDF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507" t="-935"/>
            <a:stretch/>
          </p:blipFill>
          <p:spPr>
            <a:xfrm>
              <a:off x="6773867" y="2055027"/>
              <a:ext cx="1533789" cy="385331"/>
            </a:xfrm>
            <a:prstGeom prst="rect">
              <a:avLst/>
            </a:prstGeom>
          </p:spPr>
        </p:pic>
      </p:grpSp>
      <p:grpSp>
        <p:nvGrpSpPr>
          <p:cNvPr id="84" name="Grupp 83">
            <a:extLst>
              <a:ext uri="{FF2B5EF4-FFF2-40B4-BE49-F238E27FC236}">
                <a16:creationId xmlns:a16="http://schemas.microsoft.com/office/drawing/2014/main" id="{BFFF45E8-0088-2B47-9DC0-8988F1D5FE91}"/>
              </a:ext>
            </a:extLst>
          </p:cNvPr>
          <p:cNvGrpSpPr/>
          <p:nvPr/>
        </p:nvGrpSpPr>
        <p:grpSpPr>
          <a:xfrm>
            <a:off x="4942192" y="2526874"/>
            <a:ext cx="3348211" cy="400748"/>
            <a:chOff x="4959446" y="2445201"/>
            <a:chExt cx="3348211" cy="400748"/>
          </a:xfrm>
        </p:grpSpPr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C24AE8B9-2FFA-DB42-B1A5-3C733C6D1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alphaModFix/>
            </a:blip>
            <a:srcRect l="19579" t="661"/>
            <a:stretch/>
          </p:blipFill>
          <p:spPr>
            <a:xfrm>
              <a:off x="4959446" y="2445201"/>
              <a:ext cx="1814422" cy="400748"/>
            </a:xfrm>
            <a:prstGeom prst="rect">
              <a:avLst/>
            </a:prstGeom>
          </p:spPr>
        </p:pic>
        <p:pic>
          <p:nvPicPr>
            <p:cNvPr id="77" name="Bildobjekt 76">
              <a:extLst>
                <a:ext uri="{FF2B5EF4-FFF2-40B4-BE49-F238E27FC236}">
                  <a16:creationId xmlns:a16="http://schemas.microsoft.com/office/drawing/2014/main" id="{3C10C623-85A1-2940-B123-8FF222DE46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alphaModFix/>
            </a:blip>
            <a:srcRect l="21507" b="1591"/>
            <a:stretch/>
          </p:blipFill>
          <p:spPr>
            <a:xfrm>
              <a:off x="6773868" y="2459990"/>
              <a:ext cx="1533789" cy="381763"/>
            </a:xfrm>
            <a:prstGeom prst="rect">
              <a:avLst/>
            </a:prstGeom>
          </p:spPr>
        </p:pic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EC9D38BB-68DF-4349-B2DD-B3ADA3A61563}"/>
              </a:ext>
            </a:extLst>
          </p:cNvPr>
          <p:cNvGrpSpPr/>
          <p:nvPr/>
        </p:nvGrpSpPr>
        <p:grpSpPr>
          <a:xfrm>
            <a:off x="550999" y="3300149"/>
            <a:ext cx="4581146" cy="404961"/>
            <a:chOff x="722378" y="4492665"/>
            <a:chExt cx="4581146" cy="404961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3AE92F7-C7AA-0349-9719-FD6BF5BC2C25}"/>
                </a:ext>
              </a:extLst>
            </p:cNvPr>
            <p:cNvSpPr/>
            <p:nvPr/>
          </p:nvSpPr>
          <p:spPr>
            <a:xfrm>
              <a:off x="722378" y="4559072"/>
              <a:ext cx="41111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tusentalssiffra</a:t>
              </a:r>
              <a:r>
                <a:rPr lang="sv-SE" sz="1600" dirty="0">
                  <a:latin typeface="+mn-lt"/>
                </a:rPr>
                <a:t> och har värdet </a:t>
              </a:r>
              <a:r>
                <a:rPr lang="sv-SE" sz="1600" dirty="0">
                  <a:solidFill>
                    <a:srgbClr val="C00000"/>
                  </a:solidFill>
                  <a:latin typeface="+mn-lt"/>
                </a:rPr>
                <a:t>3 · 1 000 = 3 000 </a:t>
              </a:r>
              <a:endParaRPr lang="sv-SE" sz="1600" dirty="0">
                <a:solidFill>
                  <a:srgbClr val="C00000"/>
                </a:solidFill>
                <a:effectLst/>
                <a:latin typeface="+mn-lt"/>
              </a:endParaRPr>
            </a:p>
          </p:txBody>
        </p:sp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41AC2173-FE45-284C-BCD7-3B763C5360AF}"/>
                </a:ext>
              </a:extLst>
            </p:cNvPr>
            <p:cNvGrpSpPr/>
            <p:nvPr/>
          </p:nvGrpSpPr>
          <p:grpSpPr>
            <a:xfrm>
              <a:off x="4743379" y="4492665"/>
              <a:ext cx="560145" cy="257679"/>
              <a:chOff x="3835561" y="5356780"/>
              <a:chExt cx="228439" cy="239963"/>
            </a:xfrm>
          </p:grpSpPr>
          <p:cxnSp>
            <p:nvCxnSpPr>
              <p:cNvPr id="11" name="Rak 10">
                <a:extLst>
                  <a:ext uri="{FF2B5EF4-FFF2-40B4-BE49-F238E27FC236}">
                    <a16:creationId xmlns:a16="http://schemas.microsoft.com/office/drawing/2014/main" id="{D1864300-C0B7-134A-82A4-C8498BD046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5561" y="5587587"/>
                <a:ext cx="228439" cy="0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ak pil 11">
                <a:extLst>
                  <a:ext uri="{FF2B5EF4-FFF2-40B4-BE49-F238E27FC236}">
                    <a16:creationId xmlns:a16="http://schemas.microsoft.com/office/drawing/2014/main" id="{67016FB9-D53F-7B4D-A157-13D0511B9A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356780"/>
                <a:ext cx="0" cy="239963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E918864B-11B5-2540-982D-CA3750686799}"/>
              </a:ext>
            </a:extLst>
          </p:cNvPr>
          <p:cNvGrpSpPr/>
          <p:nvPr/>
        </p:nvGrpSpPr>
        <p:grpSpPr>
          <a:xfrm>
            <a:off x="550999" y="3732125"/>
            <a:ext cx="5044783" cy="357694"/>
            <a:chOff x="713110" y="4921608"/>
            <a:chExt cx="5044783" cy="357694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102B4158-76E8-504B-BFBD-EE8A6C4C48F4}"/>
                </a:ext>
              </a:extLst>
            </p:cNvPr>
            <p:cNvGrpSpPr/>
            <p:nvPr/>
          </p:nvGrpSpPr>
          <p:grpSpPr>
            <a:xfrm>
              <a:off x="4543285" y="4921608"/>
              <a:ext cx="1214608" cy="202245"/>
              <a:chOff x="3689831" y="5383180"/>
              <a:chExt cx="374168" cy="193457"/>
            </a:xfrm>
          </p:grpSpPr>
          <p:cxnSp>
            <p:nvCxnSpPr>
              <p:cNvPr id="20" name="Rak 19">
                <a:extLst>
                  <a:ext uri="{FF2B5EF4-FFF2-40B4-BE49-F238E27FC236}">
                    <a16:creationId xmlns:a16="http://schemas.microsoft.com/office/drawing/2014/main" id="{24C0BD11-C778-474A-80DF-CC6B7B0AF6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89831" y="5576637"/>
                <a:ext cx="374168" cy="0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ak pil 20">
                <a:extLst>
                  <a:ext uri="{FF2B5EF4-FFF2-40B4-BE49-F238E27FC236}">
                    <a16:creationId xmlns:a16="http://schemas.microsoft.com/office/drawing/2014/main" id="{D1C265A6-009B-AB4D-8102-2B9389C805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3999" y="5383180"/>
                <a:ext cx="0" cy="193457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D15A9E7D-41AB-FA47-BB93-BE85294E8AAF}"/>
                </a:ext>
              </a:extLst>
            </p:cNvPr>
            <p:cNvSpPr/>
            <p:nvPr/>
          </p:nvSpPr>
          <p:spPr>
            <a:xfrm>
              <a:off x="713110" y="4940748"/>
              <a:ext cx="39463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hundratalssiffra</a:t>
              </a:r>
              <a:r>
                <a:rPr lang="sv-SE" sz="1600" dirty="0">
                  <a:latin typeface="+mn-lt"/>
                </a:rPr>
                <a:t> och har värdet </a:t>
              </a:r>
              <a:r>
                <a:rPr lang="sv-SE" sz="1600" dirty="0">
                  <a:solidFill>
                    <a:srgbClr val="C00000"/>
                  </a:solidFill>
                  <a:latin typeface="+mn-lt"/>
                </a:rPr>
                <a:t>4 · 100 = 400 </a:t>
              </a:r>
              <a:endParaRPr lang="sv-SE" sz="1600" dirty="0">
                <a:solidFill>
                  <a:srgbClr val="C00000"/>
                </a:solidFill>
                <a:effectLst/>
                <a:latin typeface="+mn-lt"/>
              </a:endParaRPr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3689BB5F-ECB1-C04E-BB42-344981BFBE60}"/>
              </a:ext>
            </a:extLst>
          </p:cNvPr>
          <p:cNvGrpSpPr/>
          <p:nvPr/>
        </p:nvGrpSpPr>
        <p:grpSpPr>
          <a:xfrm>
            <a:off x="553935" y="4107388"/>
            <a:ext cx="5493298" cy="360145"/>
            <a:chOff x="722378" y="5324715"/>
            <a:chExt cx="5493298" cy="360145"/>
          </a:xfrm>
        </p:grpSpPr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5F0466DC-6085-9B4E-BF66-AC591D9A93C8}"/>
                </a:ext>
              </a:extLst>
            </p:cNvPr>
            <p:cNvGrpSpPr/>
            <p:nvPr/>
          </p:nvGrpSpPr>
          <p:grpSpPr>
            <a:xfrm>
              <a:off x="3997711" y="5324715"/>
              <a:ext cx="2217965" cy="203997"/>
              <a:chOff x="3613586" y="5383590"/>
              <a:chExt cx="450414" cy="203997"/>
            </a:xfrm>
          </p:grpSpPr>
          <p:cxnSp>
            <p:nvCxnSpPr>
              <p:cNvPr id="25" name="Rak 24">
                <a:extLst>
                  <a:ext uri="{FF2B5EF4-FFF2-40B4-BE49-F238E27FC236}">
                    <a16:creationId xmlns:a16="http://schemas.microsoft.com/office/drawing/2014/main" id="{26DFB130-3DC3-B749-BD85-C0E9EABE35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3586" y="5587587"/>
                <a:ext cx="450414" cy="0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ak pil 25">
                <a:extLst>
                  <a:ext uri="{FF2B5EF4-FFF2-40B4-BE49-F238E27FC236}">
                    <a16:creationId xmlns:a16="http://schemas.microsoft.com/office/drawing/2014/main" id="{8A7EEAB6-C46E-9A49-A22D-4CA417ABEE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383590"/>
                <a:ext cx="0" cy="203997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CB80F83C-0498-BF41-9A48-7728019DA64E}"/>
                </a:ext>
              </a:extLst>
            </p:cNvPr>
            <p:cNvSpPr/>
            <p:nvPr/>
          </p:nvSpPr>
          <p:spPr>
            <a:xfrm>
              <a:off x="722378" y="5346306"/>
              <a:ext cx="3358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tiotalssiffra</a:t>
              </a:r>
              <a:r>
                <a:rPr lang="sv-SE" sz="1600" dirty="0">
                  <a:latin typeface="+mn-lt"/>
                </a:rPr>
                <a:t> och har värdet </a:t>
              </a:r>
              <a:r>
                <a:rPr lang="sv-SE" sz="1600" dirty="0">
                  <a:solidFill>
                    <a:srgbClr val="C00000"/>
                  </a:solidFill>
                  <a:latin typeface="+mn-lt"/>
                </a:rPr>
                <a:t>5 · 10 = 50 </a:t>
              </a:r>
              <a:endParaRPr lang="sv-SE" sz="1600" dirty="0">
                <a:solidFill>
                  <a:srgbClr val="C00000"/>
                </a:solidFill>
                <a:effectLst/>
                <a:latin typeface="+mn-lt"/>
              </a:endParaRPr>
            </a:p>
          </p:txBody>
        </p:sp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DFB7CAB7-321A-2D4A-AFE4-DA274E6C8D86}"/>
              </a:ext>
            </a:extLst>
          </p:cNvPr>
          <p:cNvGrpSpPr/>
          <p:nvPr/>
        </p:nvGrpSpPr>
        <p:grpSpPr>
          <a:xfrm>
            <a:off x="550999" y="4518515"/>
            <a:ext cx="5978900" cy="354123"/>
            <a:chOff x="713110" y="5713369"/>
            <a:chExt cx="5978900" cy="354123"/>
          </a:xfrm>
        </p:grpSpPr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66CDD42D-93E1-3846-888B-556A7FCE537D}"/>
                </a:ext>
              </a:extLst>
            </p:cNvPr>
            <p:cNvGrpSpPr/>
            <p:nvPr/>
          </p:nvGrpSpPr>
          <p:grpSpPr>
            <a:xfrm>
              <a:off x="3732628" y="5713369"/>
              <a:ext cx="2959382" cy="184846"/>
              <a:chOff x="3573787" y="5380307"/>
              <a:chExt cx="490213" cy="207280"/>
            </a:xfrm>
          </p:grpSpPr>
          <p:cxnSp>
            <p:nvCxnSpPr>
              <p:cNvPr id="30" name="Rak 29">
                <a:extLst>
                  <a:ext uri="{FF2B5EF4-FFF2-40B4-BE49-F238E27FC236}">
                    <a16:creationId xmlns:a16="http://schemas.microsoft.com/office/drawing/2014/main" id="{6211EA71-D3E7-7A47-A4BA-58C4EC092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3787" y="5587587"/>
                <a:ext cx="490213" cy="0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ak pil 30">
                <a:extLst>
                  <a:ext uri="{FF2B5EF4-FFF2-40B4-BE49-F238E27FC236}">
                    <a16:creationId xmlns:a16="http://schemas.microsoft.com/office/drawing/2014/main" id="{1FC2F0CF-0502-A94B-8B4C-81F7C0DF6C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380307"/>
                <a:ext cx="0" cy="207280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8E610023-0D0E-204D-9A5F-107E88F113C5}"/>
                </a:ext>
              </a:extLst>
            </p:cNvPr>
            <p:cNvSpPr/>
            <p:nvPr/>
          </p:nvSpPr>
          <p:spPr>
            <a:xfrm>
              <a:off x="713110" y="5728938"/>
              <a:ext cx="30836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entalssiffra</a:t>
              </a:r>
              <a:r>
                <a:rPr lang="sv-SE" sz="1600" dirty="0">
                  <a:latin typeface="+mn-lt"/>
                </a:rPr>
                <a:t> och har värdet </a:t>
              </a:r>
              <a:r>
                <a:rPr lang="sv-SE" sz="1600" dirty="0">
                  <a:solidFill>
                    <a:srgbClr val="C00000"/>
                  </a:solidFill>
                  <a:latin typeface="+mn-lt"/>
                </a:rPr>
                <a:t>6 · 1 = 6</a:t>
              </a:r>
              <a:endParaRPr lang="sv-SE" sz="1600" dirty="0">
                <a:solidFill>
                  <a:srgbClr val="C00000"/>
                </a:solidFill>
                <a:effectLst/>
                <a:latin typeface="+mn-lt"/>
              </a:endParaRPr>
            </a:p>
          </p:txBody>
        </p:sp>
      </p:grpSp>
      <p:grpSp>
        <p:nvGrpSpPr>
          <p:cNvPr id="99" name="Grupp 98">
            <a:extLst>
              <a:ext uri="{FF2B5EF4-FFF2-40B4-BE49-F238E27FC236}">
                <a16:creationId xmlns:a16="http://schemas.microsoft.com/office/drawing/2014/main" id="{07632E60-E79A-F747-A22B-67F493772B81}"/>
              </a:ext>
            </a:extLst>
          </p:cNvPr>
          <p:cNvGrpSpPr/>
          <p:nvPr/>
        </p:nvGrpSpPr>
        <p:grpSpPr>
          <a:xfrm>
            <a:off x="550999" y="4954959"/>
            <a:ext cx="6655282" cy="345163"/>
            <a:chOff x="681801" y="5728938"/>
            <a:chExt cx="6655282" cy="345163"/>
          </a:xfrm>
        </p:grpSpPr>
        <p:grpSp>
          <p:nvGrpSpPr>
            <p:cNvPr id="100" name="Grupp 99">
              <a:extLst>
                <a:ext uri="{FF2B5EF4-FFF2-40B4-BE49-F238E27FC236}">
                  <a16:creationId xmlns:a16="http://schemas.microsoft.com/office/drawing/2014/main" id="{F3D2655C-AB57-7F45-9304-E2C5B381BB92}"/>
                </a:ext>
              </a:extLst>
            </p:cNvPr>
            <p:cNvGrpSpPr/>
            <p:nvPr/>
          </p:nvGrpSpPr>
          <p:grpSpPr>
            <a:xfrm>
              <a:off x="4151260" y="5728938"/>
              <a:ext cx="3185823" cy="184846"/>
              <a:chOff x="3643130" y="5397766"/>
              <a:chExt cx="527722" cy="207280"/>
            </a:xfrm>
          </p:grpSpPr>
          <p:cxnSp>
            <p:nvCxnSpPr>
              <p:cNvPr id="102" name="Rak 101">
                <a:extLst>
                  <a:ext uri="{FF2B5EF4-FFF2-40B4-BE49-F238E27FC236}">
                    <a16:creationId xmlns:a16="http://schemas.microsoft.com/office/drawing/2014/main" id="{18029AB6-5B07-AD4B-967F-03F0DA050F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3130" y="5587587"/>
                <a:ext cx="526079" cy="0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ak pil 102">
                <a:extLst>
                  <a:ext uri="{FF2B5EF4-FFF2-40B4-BE49-F238E27FC236}">
                    <a16:creationId xmlns:a16="http://schemas.microsoft.com/office/drawing/2014/main" id="{B90EBA63-6228-9248-884F-983A208B48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69208" y="5397766"/>
                <a:ext cx="1644" cy="207280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Rektangel 100">
              <a:extLst>
                <a:ext uri="{FF2B5EF4-FFF2-40B4-BE49-F238E27FC236}">
                  <a16:creationId xmlns:a16="http://schemas.microsoft.com/office/drawing/2014/main" id="{B022AAF9-E9AC-2742-8581-CB8459F40661}"/>
                </a:ext>
              </a:extLst>
            </p:cNvPr>
            <p:cNvSpPr/>
            <p:nvPr/>
          </p:nvSpPr>
          <p:spPr>
            <a:xfrm>
              <a:off x="681801" y="5735547"/>
              <a:ext cx="36149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tiondelssiffra</a:t>
              </a:r>
              <a:r>
                <a:rPr lang="sv-SE" sz="1600" dirty="0">
                  <a:latin typeface="+mn-lt"/>
                </a:rPr>
                <a:t> och har värdet </a:t>
              </a:r>
              <a:r>
                <a:rPr lang="sv-SE" sz="1600" dirty="0">
                  <a:solidFill>
                    <a:srgbClr val="C00000"/>
                  </a:solidFill>
                  <a:latin typeface="+mn-lt"/>
                </a:rPr>
                <a:t>1 · 0,1 = 0,1 </a:t>
              </a:r>
              <a:endParaRPr lang="sv-SE" sz="1600" dirty="0">
                <a:solidFill>
                  <a:srgbClr val="C00000"/>
                </a:solidFill>
                <a:effectLst/>
                <a:latin typeface="+mn-lt"/>
              </a:endParaRPr>
            </a:p>
          </p:txBody>
        </p:sp>
      </p:grpSp>
      <p:grpSp>
        <p:nvGrpSpPr>
          <p:cNvPr id="113" name="Grupp 112">
            <a:extLst>
              <a:ext uri="{FF2B5EF4-FFF2-40B4-BE49-F238E27FC236}">
                <a16:creationId xmlns:a16="http://schemas.microsoft.com/office/drawing/2014/main" id="{F83A83D6-7E3B-9346-BB34-1328659DC6E7}"/>
              </a:ext>
            </a:extLst>
          </p:cNvPr>
          <p:cNvGrpSpPr/>
          <p:nvPr/>
        </p:nvGrpSpPr>
        <p:grpSpPr>
          <a:xfrm>
            <a:off x="547071" y="5383717"/>
            <a:ext cx="7149685" cy="354123"/>
            <a:chOff x="681801" y="5728938"/>
            <a:chExt cx="7149685" cy="354123"/>
          </a:xfrm>
        </p:grpSpPr>
        <p:grpSp>
          <p:nvGrpSpPr>
            <p:cNvPr id="114" name="Grupp 113">
              <a:extLst>
                <a:ext uri="{FF2B5EF4-FFF2-40B4-BE49-F238E27FC236}">
                  <a16:creationId xmlns:a16="http://schemas.microsoft.com/office/drawing/2014/main" id="{7E49B55F-8F25-8745-8E83-DBCC600AE1D6}"/>
                </a:ext>
              </a:extLst>
            </p:cNvPr>
            <p:cNvGrpSpPr/>
            <p:nvPr/>
          </p:nvGrpSpPr>
          <p:grpSpPr>
            <a:xfrm>
              <a:off x="4632069" y="5728938"/>
              <a:ext cx="3199417" cy="184846"/>
              <a:chOff x="3722776" y="5397766"/>
              <a:chExt cx="529974" cy="207280"/>
            </a:xfrm>
          </p:grpSpPr>
          <p:cxnSp>
            <p:nvCxnSpPr>
              <p:cNvPr id="116" name="Rak 115">
                <a:extLst>
                  <a:ext uri="{FF2B5EF4-FFF2-40B4-BE49-F238E27FC236}">
                    <a16:creationId xmlns:a16="http://schemas.microsoft.com/office/drawing/2014/main" id="{B3BE4C7E-16C6-3F4F-B220-7365FB2E0F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2776" y="5605046"/>
                <a:ext cx="529974" cy="0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ak pil 116">
                <a:extLst>
                  <a:ext uri="{FF2B5EF4-FFF2-40B4-BE49-F238E27FC236}">
                    <a16:creationId xmlns:a16="http://schemas.microsoft.com/office/drawing/2014/main" id="{27003FE5-43CC-8F48-8552-9871A2E19C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49621" y="5397766"/>
                <a:ext cx="1644" cy="207280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Rektangel 114">
              <a:extLst>
                <a:ext uri="{FF2B5EF4-FFF2-40B4-BE49-F238E27FC236}">
                  <a16:creationId xmlns:a16="http://schemas.microsoft.com/office/drawing/2014/main" id="{CB87CE24-2125-4A47-9839-C642BB597B29}"/>
                </a:ext>
              </a:extLst>
            </p:cNvPr>
            <p:cNvSpPr/>
            <p:nvPr/>
          </p:nvSpPr>
          <p:spPr>
            <a:xfrm>
              <a:off x="681801" y="5744507"/>
              <a:ext cx="40945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hundradelssiffra</a:t>
              </a:r>
              <a:r>
                <a:rPr lang="sv-SE" sz="1600" dirty="0">
                  <a:latin typeface="+mn-lt"/>
                </a:rPr>
                <a:t> och har värdet </a:t>
              </a:r>
              <a:r>
                <a:rPr lang="sv-SE" sz="1600" dirty="0">
                  <a:solidFill>
                    <a:srgbClr val="C00000"/>
                  </a:solidFill>
                  <a:latin typeface="+mn-lt"/>
                </a:rPr>
                <a:t>2 · 0,01 = 0,02 </a:t>
              </a:r>
              <a:endParaRPr lang="sv-SE" sz="1600" dirty="0">
                <a:solidFill>
                  <a:srgbClr val="C00000"/>
                </a:solidFill>
                <a:effectLst/>
                <a:latin typeface="+mn-lt"/>
              </a:endParaRPr>
            </a:p>
          </p:txBody>
        </p:sp>
      </p:grpSp>
      <p:grpSp>
        <p:nvGrpSpPr>
          <p:cNvPr id="120" name="Grupp 119">
            <a:extLst>
              <a:ext uri="{FF2B5EF4-FFF2-40B4-BE49-F238E27FC236}">
                <a16:creationId xmlns:a16="http://schemas.microsoft.com/office/drawing/2014/main" id="{85B668B3-CCC8-BA48-B9D4-18C933EBE9A8}"/>
              </a:ext>
            </a:extLst>
          </p:cNvPr>
          <p:cNvGrpSpPr/>
          <p:nvPr/>
        </p:nvGrpSpPr>
        <p:grpSpPr>
          <a:xfrm>
            <a:off x="553935" y="5839120"/>
            <a:ext cx="7659334" cy="354123"/>
            <a:chOff x="684737" y="5736549"/>
            <a:chExt cx="7659334" cy="354123"/>
          </a:xfrm>
        </p:grpSpPr>
        <p:grpSp>
          <p:nvGrpSpPr>
            <p:cNvPr id="121" name="Grupp 120">
              <a:extLst>
                <a:ext uri="{FF2B5EF4-FFF2-40B4-BE49-F238E27FC236}">
                  <a16:creationId xmlns:a16="http://schemas.microsoft.com/office/drawing/2014/main" id="{ED7575F7-BBDE-7B4D-882E-EAA7FA21EE3C}"/>
                </a:ext>
              </a:extLst>
            </p:cNvPr>
            <p:cNvGrpSpPr/>
            <p:nvPr/>
          </p:nvGrpSpPr>
          <p:grpSpPr>
            <a:xfrm>
              <a:off x="4702804" y="5736549"/>
              <a:ext cx="3641267" cy="194481"/>
              <a:chOff x="3734492" y="5406291"/>
              <a:chExt cx="603165" cy="218084"/>
            </a:xfrm>
          </p:grpSpPr>
          <p:cxnSp>
            <p:nvCxnSpPr>
              <p:cNvPr id="123" name="Rak 122">
                <a:extLst>
                  <a:ext uri="{FF2B5EF4-FFF2-40B4-BE49-F238E27FC236}">
                    <a16:creationId xmlns:a16="http://schemas.microsoft.com/office/drawing/2014/main" id="{944BDA8B-7EFE-664E-B802-F59B349F93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492" y="5613571"/>
                <a:ext cx="603165" cy="10804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ak pil 123">
                <a:extLst>
                  <a:ext uri="{FF2B5EF4-FFF2-40B4-BE49-F238E27FC236}">
                    <a16:creationId xmlns:a16="http://schemas.microsoft.com/office/drawing/2014/main" id="{2D13B9F0-BECF-5C4C-9693-56D5D584AF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335750" y="5406291"/>
                <a:ext cx="1644" cy="207280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Rektangel 121">
              <a:extLst>
                <a:ext uri="{FF2B5EF4-FFF2-40B4-BE49-F238E27FC236}">
                  <a16:creationId xmlns:a16="http://schemas.microsoft.com/office/drawing/2014/main" id="{F789AB65-A7C6-484D-AFE7-790922E471D4}"/>
                </a:ext>
              </a:extLst>
            </p:cNvPr>
            <p:cNvSpPr/>
            <p:nvPr/>
          </p:nvSpPr>
          <p:spPr>
            <a:xfrm>
              <a:off x="684737" y="5752118"/>
              <a:ext cx="41663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tusendelssiffra</a:t>
              </a:r>
              <a:r>
                <a:rPr lang="sv-SE" sz="1600" dirty="0">
                  <a:latin typeface="+mn-lt"/>
                </a:rPr>
                <a:t> och har värdet </a:t>
              </a:r>
              <a:r>
                <a:rPr lang="sv-SE" sz="1600" dirty="0">
                  <a:solidFill>
                    <a:srgbClr val="C00000"/>
                  </a:solidFill>
                  <a:latin typeface="+mn-lt"/>
                </a:rPr>
                <a:t>3 · 0,001 = 0,003 </a:t>
              </a:r>
              <a:endParaRPr lang="sv-SE" sz="1600" dirty="0">
                <a:solidFill>
                  <a:srgbClr val="C00000"/>
                </a:solidFill>
                <a:effectLst/>
                <a:latin typeface="+mn-lt"/>
              </a:endParaRPr>
            </a:p>
          </p:txBody>
        </p:sp>
      </p:grpSp>
      <p:sp>
        <p:nvSpPr>
          <p:cNvPr id="129" name="Rektangel 128">
            <a:extLst>
              <a:ext uri="{FF2B5EF4-FFF2-40B4-BE49-F238E27FC236}">
                <a16:creationId xmlns:a16="http://schemas.microsoft.com/office/drawing/2014/main" id="{A4B29828-7CF5-9A44-AA1E-686CE8BD9724}"/>
              </a:ext>
            </a:extLst>
          </p:cNvPr>
          <p:cNvSpPr/>
          <p:nvPr/>
        </p:nvSpPr>
        <p:spPr>
          <a:xfrm>
            <a:off x="3893523" y="425547"/>
            <a:ext cx="1256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Platsvärde 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30" name="Rektangel 129">
            <a:extLst>
              <a:ext uri="{FF2B5EF4-FFF2-40B4-BE49-F238E27FC236}">
                <a16:creationId xmlns:a16="http://schemas.microsoft.com/office/drawing/2014/main" id="{DFF160AC-70CD-1E48-9FB0-A8BD1F9C834B}"/>
              </a:ext>
            </a:extLst>
          </p:cNvPr>
          <p:cNvSpPr/>
          <p:nvPr/>
        </p:nvSpPr>
        <p:spPr>
          <a:xfrm>
            <a:off x="893370" y="1086350"/>
            <a:ext cx="8064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I vårt</a:t>
            </a:r>
            <a:r>
              <a:rPr lang="sv-SE" i="1" dirty="0">
                <a:latin typeface="+mn-lt"/>
              </a:rPr>
              <a:t> </a:t>
            </a:r>
            <a:r>
              <a:rPr lang="sv-SE" i="1" dirty="0">
                <a:solidFill>
                  <a:srgbClr val="9E2903"/>
                </a:solidFill>
                <a:latin typeface="+mn-lt"/>
              </a:rPr>
              <a:t>positionssystem </a:t>
            </a:r>
            <a:r>
              <a:rPr lang="sv-SE" dirty="0">
                <a:latin typeface="+mn-lt"/>
              </a:rPr>
              <a:t>är det en siffras plats i ett tal som avgör vilket värde den har. 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31" name="Rektangel 130">
            <a:extLst>
              <a:ext uri="{FF2B5EF4-FFF2-40B4-BE49-F238E27FC236}">
                <a16:creationId xmlns:a16="http://schemas.microsoft.com/office/drawing/2014/main" id="{8987229B-6050-8B4A-B1C3-02C86145F315}"/>
              </a:ext>
            </a:extLst>
          </p:cNvPr>
          <p:cNvSpPr/>
          <p:nvPr/>
        </p:nvSpPr>
        <p:spPr>
          <a:xfrm>
            <a:off x="2570822" y="1507297"/>
            <a:ext cx="3901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Man säger att siffran har ett </a:t>
            </a:r>
            <a:r>
              <a:rPr lang="sv-SE" i="1" dirty="0">
                <a:solidFill>
                  <a:srgbClr val="9E2903"/>
                </a:solidFill>
              </a:rPr>
              <a:t>platsvärde</a:t>
            </a:r>
            <a:r>
              <a:rPr lang="sv-SE" dirty="0"/>
              <a:t>.</a:t>
            </a:r>
          </a:p>
        </p:txBody>
      </p:sp>
      <p:pic>
        <p:nvPicPr>
          <p:cNvPr id="132" name="Bildobjekt 131">
            <a:extLst>
              <a:ext uri="{FF2B5EF4-FFF2-40B4-BE49-F238E27FC236}">
                <a16:creationId xmlns:a16="http://schemas.microsoft.com/office/drawing/2014/main" id="{DE218D47-8435-4248-AF08-8C22AFCCFB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24320" y="160056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0121 0.0622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00087 0.1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0007 0.183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2.77778E-7 0.246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0104 0.3115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5.55556E-7 0.3733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-3.05556E-6 0.4337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B9697952-68C7-214B-BB8B-65FB38913E63}"/>
              </a:ext>
            </a:extLst>
          </p:cNvPr>
          <p:cNvSpPr/>
          <p:nvPr/>
        </p:nvSpPr>
        <p:spPr>
          <a:xfrm>
            <a:off x="480956" y="297067"/>
            <a:ext cx="1374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3AC28AB4-DBFE-CF46-8AB7-1C97A552D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20" y="160056"/>
            <a:ext cx="1161498" cy="384895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1BE17C6C-C326-434C-A6FF-F1EC2AFC0F2E}"/>
              </a:ext>
            </a:extLst>
          </p:cNvPr>
          <p:cNvSpPr/>
          <p:nvPr/>
        </p:nvSpPr>
        <p:spPr>
          <a:xfrm>
            <a:off x="480956" y="957763"/>
            <a:ext cx="4091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Vilket värde har siffran 3 i följande tal?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252DF61A-6640-8F44-AD8E-886149866D4D}"/>
              </a:ext>
            </a:extLst>
          </p:cNvPr>
          <p:cNvSpPr/>
          <p:nvPr/>
        </p:nvSpPr>
        <p:spPr>
          <a:xfrm>
            <a:off x="457200" y="1681196"/>
            <a:ext cx="1071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 731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53CA572-1479-DF46-8F8C-E5B17970A4DA}"/>
              </a:ext>
            </a:extLst>
          </p:cNvPr>
          <p:cNvSpPr/>
          <p:nvPr/>
        </p:nvSpPr>
        <p:spPr>
          <a:xfrm>
            <a:off x="1855788" y="1681196"/>
            <a:ext cx="1071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 8 356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EF4671ED-0735-E149-83BA-1CCBD18F85B8}"/>
              </a:ext>
            </a:extLst>
          </p:cNvPr>
          <p:cNvSpPr/>
          <p:nvPr/>
        </p:nvSpPr>
        <p:spPr>
          <a:xfrm>
            <a:off x="3282951" y="1681196"/>
            <a:ext cx="1071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c)  1,36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CC0059BC-329B-204C-8691-490871BAD6E6}"/>
              </a:ext>
            </a:extLst>
          </p:cNvPr>
          <p:cNvSpPr/>
          <p:nvPr/>
        </p:nvSpPr>
        <p:spPr>
          <a:xfrm>
            <a:off x="480956" y="2817922"/>
            <a:ext cx="165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</a:t>
            </a:r>
            <a:endParaRPr lang="sv-SE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B07C4978-A147-AA43-BF18-995E18F34A5F}"/>
              </a:ext>
            </a:extLst>
          </p:cNvPr>
          <p:cNvSpPr/>
          <p:nvPr/>
        </p:nvSpPr>
        <p:spPr>
          <a:xfrm>
            <a:off x="809921" y="2817922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30</a:t>
            </a:r>
            <a:endParaRPr lang="sv-SE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4EE0BB1F-844F-844C-A67E-E912722C1D3B}"/>
              </a:ext>
            </a:extLst>
          </p:cNvPr>
          <p:cNvSpPr/>
          <p:nvPr/>
        </p:nvSpPr>
        <p:spPr>
          <a:xfrm>
            <a:off x="4006545" y="2671808"/>
            <a:ext cx="327247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I talet 731 står siffran 3 på tiotalssiffrans plats. Siffran har därför värdet 3 · 10 = 30.  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C11F16D-B1C6-4E4D-AD4E-0B306E5255F1}"/>
              </a:ext>
            </a:extLst>
          </p:cNvPr>
          <p:cNvSpPr/>
          <p:nvPr/>
        </p:nvSpPr>
        <p:spPr>
          <a:xfrm>
            <a:off x="480956" y="3753722"/>
            <a:ext cx="165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</a:t>
            </a:r>
            <a:endParaRPr lang="sv-SE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FA5195EE-472F-484E-B75C-63176002364E}"/>
              </a:ext>
            </a:extLst>
          </p:cNvPr>
          <p:cNvSpPr/>
          <p:nvPr/>
        </p:nvSpPr>
        <p:spPr>
          <a:xfrm>
            <a:off x="809921" y="3753722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300</a:t>
            </a:r>
            <a:endParaRPr lang="sv-SE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BEAFA8D-E8E7-D144-8B34-915CC7E2329C}"/>
              </a:ext>
            </a:extLst>
          </p:cNvPr>
          <p:cNvSpPr/>
          <p:nvPr/>
        </p:nvSpPr>
        <p:spPr>
          <a:xfrm>
            <a:off x="4006545" y="3607608"/>
            <a:ext cx="378014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I talet 8 356 står siffran 3 på hundratalssiffrans plats. Siffran har därför värdet 3 · 100 = 300.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B6D7ABFC-6BFF-334E-80F2-344FF4718808}"/>
              </a:ext>
            </a:extLst>
          </p:cNvPr>
          <p:cNvSpPr/>
          <p:nvPr/>
        </p:nvSpPr>
        <p:spPr>
          <a:xfrm>
            <a:off x="480956" y="4685855"/>
            <a:ext cx="165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c)</a:t>
            </a:r>
            <a:endParaRPr lang="sv-SE" dirty="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FFABCE12-2086-6C4D-91B1-388DC7F7EE34}"/>
              </a:ext>
            </a:extLst>
          </p:cNvPr>
          <p:cNvSpPr/>
          <p:nvPr/>
        </p:nvSpPr>
        <p:spPr>
          <a:xfrm>
            <a:off x="809921" y="4685855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0,3</a:t>
            </a:r>
            <a:endParaRPr lang="sv-SE" dirty="0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DE7C4C4E-5289-B74F-970B-ADA0F7EB1E04}"/>
              </a:ext>
            </a:extLst>
          </p:cNvPr>
          <p:cNvSpPr/>
          <p:nvPr/>
        </p:nvSpPr>
        <p:spPr>
          <a:xfrm>
            <a:off x="4006545" y="4539741"/>
            <a:ext cx="378014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I talet 1,36 står siffran 3 på tiondelssiffrans plats. Siffran har därför värdet 3 · 0,1 = 0,3.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233E7C2B-7444-244A-A6F7-FF253A3BBE96}"/>
              </a:ext>
            </a:extLst>
          </p:cNvPr>
          <p:cNvSpPr txBox="1"/>
          <p:nvPr/>
        </p:nvSpPr>
        <p:spPr>
          <a:xfrm>
            <a:off x="1310379" y="5625762"/>
            <a:ext cx="6214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latin typeface="Bradley Hand Bold"/>
                <a:cs typeface="Bradley Hand Bold"/>
              </a:rPr>
              <a:t>Svar</a:t>
            </a:r>
            <a:r>
              <a:rPr lang="sv-SE" sz="2000" dirty="0">
                <a:latin typeface="Bradley Hand Bold"/>
                <a:cs typeface="Bradley Hand Bold"/>
              </a:rPr>
              <a:t>: 	a)</a:t>
            </a:r>
            <a:r>
              <a:rPr lang="sv-SE" sz="2000" dirty="0">
                <a:latin typeface="Bradley Hand" pitchFamily="2" charset="77"/>
              </a:rPr>
              <a:t> 30		b) 300		c) 0,3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  <p:bldP spid="35" grpId="0" animBg="1"/>
      <p:bldP spid="3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16885</TotalTime>
  <Words>472</Words>
  <Application>Microsoft Macintosh PowerPoint</Application>
  <PresentationFormat>Bildspel på skärmen (4:3)</PresentationFormat>
  <Paragraphs>55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166</cp:revision>
  <dcterms:created xsi:type="dcterms:W3CDTF">2017-04-10T07:17:33Z</dcterms:created>
  <dcterms:modified xsi:type="dcterms:W3CDTF">2021-07-17T13:12:42Z</dcterms:modified>
</cp:coreProperties>
</file>