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38" r:id="rId2"/>
    <p:sldId id="347" r:id="rId3"/>
    <p:sldId id="348" r:id="rId4"/>
    <p:sldId id="353" r:id="rId5"/>
    <p:sldId id="354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55" autoAdjust="0"/>
    <p:restoredTop sz="99052" autoAdjust="0"/>
  </p:normalViewPr>
  <p:slideViewPr>
    <p:cSldViewPr snapToGrid="0" snapToObjects="1">
      <p:cViewPr>
        <p:scale>
          <a:sx n="138" d="100"/>
          <a:sy n="138" d="100"/>
        </p:scale>
        <p:origin x="18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2022-09-09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1DE6A5E-2549-3949-B2DC-F62285FFE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1.2	           Addition och subtraktion med tal i decimalform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F4F315-6AAB-5147-BDB5-52D5DC38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CE4255F-7AB3-2D49-9CBA-A3A4D6C40B3D}"/>
              </a:ext>
            </a:extLst>
          </p:cNvPr>
          <p:cNvSpPr/>
          <p:nvPr/>
        </p:nvSpPr>
        <p:spPr>
          <a:xfrm>
            <a:off x="1412981" y="1213915"/>
            <a:ext cx="613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det här avsnittet repeterar vi hur man gör beräkningar med </a:t>
            </a:r>
          </a:p>
          <a:p>
            <a:r>
              <a:rPr lang="sv-SE" dirty="0"/>
              <a:t>addition och subtraktion. En del uppgifter kan lösas med huvud-räkning medan andra är enklare att lösa med en uppställning.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7614C3B-C9A6-754D-AE81-045847AB1883}"/>
              </a:ext>
            </a:extLst>
          </p:cNvPr>
          <p:cNvSpPr/>
          <p:nvPr/>
        </p:nvSpPr>
        <p:spPr>
          <a:xfrm>
            <a:off x="3620572" y="234553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Addition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55A13DD-038B-F944-9C83-D7E9870CFE24}"/>
              </a:ext>
            </a:extLst>
          </p:cNvPr>
          <p:cNvGrpSpPr/>
          <p:nvPr/>
        </p:nvGrpSpPr>
        <p:grpSpPr>
          <a:xfrm>
            <a:off x="2753875" y="2714870"/>
            <a:ext cx="2796506" cy="1135013"/>
            <a:chOff x="2753875" y="2714870"/>
            <a:chExt cx="2796506" cy="113501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57D5416-597B-AE4F-AC7F-12F54C80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875" y="2714870"/>
              <a:ext cx="2796506" cy="1135013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6A3D5C1-A304-4148-A324-E57197803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9935" y="3426840"/>
              <a:ext cx="679120" cy="200051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B181CC0-D020-5A4E-B760-7959FF34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3745" y="3426839"/>
              <a:ext cx="679120" cy="200051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90729D3-0F09-9B48-86AC-ACB353AE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7555" y="3384259"/>
              <a:ext cx="732460" cy="200051"/>
            </a:xfrm>
            <a:prstGeom prst="rect">
              <a:avLst/>
            </a:prstGeom>
          </p:spPr>
        </p:pic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5B28E9EA-D6F6-EC40-9F6C-BB15BDF82C10}"/>
              </a:ext>
            </a:extLst>
          </p:cNvPr>
          <p:cNvSpPr/>
          <p:nvPr/>
        </p:nvSpPr>
        <p:spPr>
          <a:xfrm>
            <a:off x="3533335" y="4199738"/>
            <a:ext cx="1355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Subtraktion 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9276D1E-2B59-F644-A780-47EBC3C01E25}"/>
              </a:ext>
            </a:extLst>
          </p:cNvPr>
          <p:cNvGrpSpPr/>
          <p:nvPr/>
        </p:nvGrpSpPr>
        <p:grpSpPr>
          <a:xfrm>
            <a:off x="2781851" y="4634558"/>
            <a:ext cx="2858723" cy="1009527"/>
            <a:chOff x="2781851" y="4634558"/>
            <a:chExt cx="2858723" cy="1009527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9FCCFEC2-60EA-A744-9A11-257D824A8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1851" y="4634558"/>
              <a:ext cx="2858723" cy="1009527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D45D311-6E2E-7B4B-A622-AC264091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0841" y="5253719"/>
              <a:ext cx="783067" cy="200051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A45620C-3557-0B45-80DD-DCF8EAD8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4651" y="5253718"/>
              <a:ext cx="783067" cy="200051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ABCF7977-884E-F841-8F87-E840FECFD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8461" y="5211138"/>
              <a:ext cx="844571" cy="200051"/>
            </a:xfrm>
            <a:prstGeom prst="rect">
              <a:avLst/>
            </a:prstGeom>
          </p:spPr>
        </p:pic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6B814392-F8F0-CB45-B13C-53BEEF55694A}"/>
              </a:ext>
            </a:extLst>
          </p:cNvPr>
          <p:cNvSpPr/>
          <p:nvPr/>
        </p:nvSpPr>
        <p:spPr>
          <a:xfrm>
            <a:off x="2960380" y="3372975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633AC7D-3242-374F-AB49-31B18D08B980}"/>
              </a:ext>
            </a:extLst>
          </p:cNvPr>
          <p:cNvSpPr/>
          <p:nvPr/>
        </p:nvSpPr>
        <p:spPr>
          <a:xfrm>
            <a:off x="3810756" y="3372975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365DC98-6C25-7246-B698-0624F3F2CEEB}"/>
              </a:ext>
            </a:extLst>
          </p:cNvPr>
          <p:cNvSpPr/>
          <p:nvPr/>
        </p:nvSpPr>
        <p:spPr>
          <a:xfrm>
            <a:off x="4601404" y="3372974"/>
            <a:ext cx="72959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summa</a:t>
            </a:r>
            <a:endParaRPr lang="sv-SE" sz="1400" i="1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51A7C3D-C171-9048-84E7-3D61331FD7FF}"/>
              </a:ext>
            </a:extLst>
          </p:cNvPr>
          <p:cNvSpPr/>
          <p:nvPr/>
        </p:nvSpPr>
        <p:spPr>
          <a:xfrm>
            <a:off x="2986100" y="5248063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F446815-42D3-784F-92EB-900FF1EE5E11}"/>
              </a:ext>
            </a:extLst>
          </p:cNvPr>
          <p:cNvSpPr/>
          <p:nvPr/>
        </p:nvSpPr>
        <p:spPr>
          <a:xfrm>
            <a:off x="3844005" y="5248062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BB94BE7-5EEC-A843-8CC8-2A9AB1CAEFA9}"/>
              </a:ext>
            </a:extLst>
          </p:cNvPr>
          <p:cNvSpPr/>
          <p:nvPr/>
        </p:nvSpPr>
        <p:spPr>
          <a:xfrm>
            <a:off x="4551795" y="5245783"/>
            <a:ext cx="84457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differens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4582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BCAB1A8-1488-E845-9B17-B424FFEF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D8BF4AA-1EB6-D34A-9C2F-D0914FA0BE69}"/>
              </a:ext>
            </a:extLst>
          </p:cNvPr>
          <p:cNvSpPr/>
          <p:nvPr/>
        </p:nvSpPr>
        <p:spPr>
          <a:xfrm>
            <a:off x="1461749" y="1201723"/>
            <a:ext cx="655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till exempel ska räkna ut </a:t>
            </a:r>
            <a:r>
              <a:rPr lang="sv-SE" dirty="0">
                <a:solidFill>
                  <a:srgbClr val="C00000"/>
                </a:solidFill>
              </a:rPr>
              <a:t>523 + 76 </a:t>
            </a:r>
            <a:r>
              <a:rPr lang="sv-SE" dirty="0"/>
              <a:t>eller </a:t>
            </a:r>
            <a:r>
              <a:rPr lang="sv-SE" dirty="0">
                <a:solidFill>
                  <a:srgbClr val="C00000"/>
                </a:solidFill>
              </a:rPr>
              <a:t>931 – 84 </a:t>
            </a:r>
            <a:r>
              <a:rPr lang="sv-SE" dirty="0"/>
              <a:t>med uppställning är det viktigt att man skriver </a:t>
            </a:r>
            <a:r>
              <a:rPr lang="sv-SE" dirty="0">
                <a:solidFill>
                  <a:srgbClr val="C00000"/>
                </a:solidFill>
              </a:rPr>
              <a:t>entalssiffror, tiotalssiffror, hundratalssiffror </a:t>
            </a:r>
            <a:r>
              <a:rPr lang="sv-SE" dirty="0"/>
              <a:t>och så vidare </a:t>
            </a:r>
            <a:r>
              <a:rPr lang="sv-SE" dirty="0">
                <a:solidFill>
                  <a:srgbClr val="C00000"/>
                </a:solidFill>
              </a:rPr>
              <a:t>under varandra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9A98611-2635-A049-851D-193633BB51FA}"/>
              </a:ext>
            </a:extLst>
          </p:cNvPr>
          <p:cNvSpPr/>
          <p:nvPr/>
        </p:nvSpPr>
        <p:spPr>
          <a:xfrm>
            <a:off x="1461749" y="2505670"/>
            <a:ext cx="655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 sak gäller om talen innehåller decimaler. Då skriver man </a:t>
            </a:r>
            <a:r>
              <a:rPr lang="sv-SE" dirty="0">
                <a:solidFill>
                  <a:srgbClr val="C00000"/>
                </a:solidFill>
              </a:rPr>
              <a:t>tiondelssiffror, hundradelssiffor </a:t>
            </a:r>
            <a:r>
              <a:rPr lang="sv-SE" dirty="0"/>
              <a:t>och så vidare under varandra.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ECF252D-8FC3-5C43-B434-D86AD358DF96}"/>
              </a:ext>
            </a:extLst>
          </p:cNvPr>
          <p:cNvSpPr/>
          <p:nvPr/>
        </p:nvSpPr>
        <p:spPr>
          <a:xfrm>
            <a:off x="1500249" y="4845941"/>
            <a:ext cx="655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talen har olika antal decimaler är det klokt att skriva talen med lika många decimaler när man gör uppställningen.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755AD-BE23-2841-AC95-5B9946CC5D80}"/>
              </a:ext>
            </a:extLst>
          </p:cNvPr>
          <p:cNvSpPr/>
          <p:nvPr/>
        </p:nvSpPr>
        <p:spPr>
          <a:xfrm>
            <a:off x="1500249" y="5739661"/>
            <a:ext cx="655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fyller då på med nollor i de tal som har minst antal decimaler.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121FED-126C-1249-AD65-AF2CD6215065}"/>
              </a:ext>
            </a:extLst>
          </p:cNvPr>
          <p:cNvSpPr/>
          <p:nvPr/>
        </p:nvSpPr>
        <p:spPr>
          <a:xfrm>
            <a:off x="3820574" y="324784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4,9 3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9CD63FA-F9F0-704B-880C-918D096EC161}"/>
              </a:ext>
            </a:extLst>
          </p:cNvPr>
          <p:cNvSpPr/>
          <p:nvPr/>
        </p:nvSpPr>
        <p:spPr>
          <a:xfrm>
            <a:off x="3510539" y="3706000"/>
            <a:ext cx="116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2,7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7332157-6F86-4B44-8D1D-295FC391792B}"/>
              </a:ext>
            </a:extLst>
          </p:cNvPr>
          <p:cNvSpPr/>
          <p:nvPr/>
        </p:nvSpPr>
        <p:spPr>
          <a:xfrm>
            <a:off x="4572000" y="3706000"/>
            <a:ext cx="416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0</a:t>
            </a:r>
            <a:endParaRPr lang="sv-SE" sz="4800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2099048-84B2-0D40-9C99-598474D2315F}"/>
              </a:ext>
            </a:extLst>
          </p:cNvPr>
          <p:cNvCxnSpPr>
            <a:cxnSpLocks/>
          </p:cNvCxnSpPr>
          <p:nvPr/>
        </p:nvCxnSpPr>
        <p:spPr>
          <a:xfrm>
            <a:off x="3622018" y="4397636"/>
            <a:ext cx="13267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830808" y="15153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400" b="1" dirty="0">
              <a:solidFill>
                <a:srgbClr val="8E2503"/>
              </a:solidFill>
              <a:effectLst/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10" y="145579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56008"/>
              </p:ext>
            </p:extLst>
          </p:nvPr>
        </p:nvGraphicFramePr>
        <p:xfrm>
          <a:off x="2032897" y="898774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29,7 + 13,5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572333" y="1638398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2 9,7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57623"/>
              </p:ext>
            </p:extLst>
          </p:nvPr>
        </p:nvGraphicFramePr>
        <p:xfrm>
          <a:off x="5101349" y="882508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34,5 – 18,2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184735" y="187756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+  </a:t>
            </a:r>
            <a:r>
              <a:rPr lang="sv-SE" sz="2400" dirty="0">
                <a:latin typeface="+mn-lt"/>
              </a:rPr>
              <a:t>  1 3,5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249973" y="2288713"/>
            <a:ext cx="11688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523982" y="222983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4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694305" y="145873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690933" y="402769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319745" y="4197852"/>
            <a:ext cx="119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3 4,5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4426192" y="3765185"/>
            <a:ext cx="8654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 – 2 = 3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137627" y="445467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–</a:t>
            </a:r>
            <a:r>
              <a:rPr lang="sv-SE" sz="2400" dirty="0">
                <a:latin typeface="+mn-lt"/>
              </a:rPr>
              <a:t> 1 8,2</a:t>
            </a:r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282274" y="483108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2521366" y="4024670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2544842" y="477125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6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4433129" y="4472776"/>
            <a:ext cx="23924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Växla ner </a:t>
            </a:r>
            <a:r>
              <a:rPr lang="sv-SE" sz="1400" dirty="0"/>
              <a:t>1 tiotal till 10 ental.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4439354" y="4836433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14 – 8 = 6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2398398" y="4368918"/>
            <a:ext cx="146437" cy="1180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836819" y="4749427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346576" y="476355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4426195" y="1432439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7 + 5 = 12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entalen. 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2824188" y="1467924"/>
            <a:ext cx="441061" cy="1211611"/>
            <a:chOff x="3062422" y="1867229"/>
            <a:chExt cx="441061" cy="121161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2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2582729" y="1467924"/>
            <a:ext cx="441061" cy="1211611"/>
            <a:chOff x="3062422" y="1867229"/>
            <a:chExt cx="441061" cy="1211611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3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</a:t>
              </a:r>
            </a:p>
          </p:txBody>
        </p: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47223B6C-AD53-2844-8EA4-6084624CAE39}"/>
              </a:ext>
            </a:extLst>
          </p:cNvPr>
          <p:cNvSpPr/>
          <p:nvPr/>
        </p:nvSpPr>
        <p:spPr>
          <a:xfrm>
            <a:off x="4426194" y="2027103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1+ 9 + 3 = 13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tiotalen. 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C2248B3-70CF-9C46-B736-3DC53AB94DC4}"/>
              </a:ext>
            </a:extLst>
          </p:cNvPr>
          <p:cNvSpPr/>
          <p:nvPr/>
        </p:nvSpPr>
        <p:spPr>
          <a:xfrm>
            <a:off x="4426194" y="2618895"/>
            <a:ext cx="196108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+ 2 + 1 = 4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4426192" y="2997570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2956812" y="22047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4426192" y="4120168"/>
            <a:ext cx="12455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– 8 går inte.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205E567-87B9-384D-BED7-49640AF4E798}"/>
              </a:ext>
            </a:extLst>
          </p:cNvPr>
          <p:cNvSpPr/>
          <p:nvPr/>
        </p:nvSpPr>
        <p:spPr>
          <a:xfrm>
            <a:off x="4433129" y="5221155"/>
            <a:ext cx="16511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Då återstår 2 tiotal: </a:t>
            </a:r>
          </a:p>
          <a:p>
            <a:r>
              <a:rPr lang="sv-SE" sz="1400" dirty="0"/>
              <a:t>2 – 1 = 1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4426192" y="5820160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2747905" y="474527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375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70" grpId="0"/>
      <p:bldP spid="36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7" grpId="0" animBg="1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151683" y="338026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400" dirty="0">
              <a:solidFill>
                <a:srgbClr val="8E2503"/>
              </a:solidFill>
              <a:effectLst/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10" y="145579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66179"/>
              </p:ext>
            </p:extLst>
          </p:nvPr>
        </p:nvGraphicFramePr>
        <p:xfrm>
          <a:off x="1798479" y="435264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6,75 + 17,6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572333" y="1638398"/>
            <a:ext cx="1499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1 7,6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49045"/>
              </p:ext>
            </p:extLst>
          </p:nvPr>
        </p:nvGraphicFramePr>
        <p:xfrm>
          <a:off x="4866931" y="418998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25 – 11,9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184735" y="187756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    +</a:t>
            </a:r>
            <a:r>
              <a:rPr lang="sv-SE" sz="2400" dirty="0">
                <a:latin typeface="+mn-lt"/>
              </a:rPr>
              <a:t>    6,75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448732" y="2288713"/>
            <a:ext cx="11330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523982" y="222983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2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694305" y="145873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697870" y="4551902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330961" y="4755562"/>
            <a:ext cx="706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2 5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4403686" y="4385294"/>
            <a:ext cx="243324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nolla: 25 = 25,0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184735" y="496616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–</a:t>
            </a:r>
            <a:r>
              <a:rPr lang="sv-SE" sz="2400" dirty="0">
                <a:latin typeface="+mn-lt"/>
              </a:rPr>
              <a:t> 1 1,9</a:t>
            </a:r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289211" y="5355299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2761677" y="4553507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2591953" y="528776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3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5756485" y="4775562"/>
            <a:ext cx="28376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Växla ner </a:t>
            </a:r>
            <a:r>
              <a:rPr lang="sv-SE" sz="1400" dirty="0"/>
              <a:t>1 ental till 10 tiondelar.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4397610" y="5185908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– 9 = 1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2644940" y="4945432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843756" y="527363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353513" y="528776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4418815" y="1109321"/>
            <a:ext cx="43532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 så att talen får lika många decimaler. 17,6 = 17,60 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2825399" y="1471161"/>
            <a:ext cx="450922" cy="1216014"/>
            <a:chOff x="3052561" y="1862826"/>
            <a:chExt cx="450922" cy="1216014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3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52561" y="1862826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2579211" y="1471161"/>
            <a:ext cx="415533" cy="1217922"/>
            <a:chOff x="3062422" y="1867229"/>
            <a:chExt cx="415533" cy="1217922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10026" y="262348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4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</a:t>
              </a:r>
            </a:p>
          </p:txBody>
        </p: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47223B6C-AD53-2844-8EA4-6084624CAE39}"/>
              </a:ext>
            </a:extLst>
          </p:cNvPr>
          <p:cNvSpPr/>
          <p:nvPr/>
        </p:nvSpPr>
        <p:spPr>
          <a:xfrm>
            <a:off x="4426194" y="2027103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+ 7 = 13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entalen. 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C2248B3-70CF-9C46-B736-3DC53AB94DC4}"/>
              </a:ext>
            </a:extLst>
          </p:cNvPr>
          <p:cNvSpPr/>
          <p:nvPr/>
        </p:nvSpPr>
        <p:spPr>
          <a:xfrm>
            <a:off x="4418815" y="3216277"/>
            <a:ext cx="1123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+1 = 2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4418814" y="3593952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2956812" y="22047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4397610" y="4785601"/>
            <a:ext cx="12455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 – 9 går inte.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205E567-87B9-384D-BED7-49640AF4E798}"/>
              </a:ext>
            </a:extLst>
          </p:cNvPr>
          <p:cNvSpPr/>
          <p:nvPr/>
        </p:nvSpPr>
        <p:spPr>
          <a:xfrm>
            <a:off x="4410005" y="5622023"/>
            <a:ext cx="24206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Då återstår 4 ental:   4 – 1 = 3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4426194" y="6422637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2734908" y="4753166"/>
            <a:ext cx="51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,0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66AFB-B5BC-834D-B75D-1E271BF511EC}"/>
              </a:ext>
            </a:extLst>
          </p:cNvPr>
          <p:cNvSpPr/>
          <p:nvPr/>
        </p:nvSpPr>
        <p:spPr>
          <a:xfrm>
            <a:off x="3282341" y="221786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5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BB33775-CF4C-E748-9697-103368820A2B}"/>
              </a:ext>
            </a:extLst>
          </p:cNvPr>
          <p:cNvSpPr/>
          <p:nvPr/>
        </p:nvSpPr>
        <p:spPr>
          <a:xfrm>
            <a:off x="3174325" y="1640696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0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DC566F82-3FB6-AA41-8CE3-058D60E87DDD}"/>
              </a:ext>
            </a:extLst>
          </p:cNvPr>
          <p:cNvSpPr/>
          <p:nvPr/>
        </p:nvSpPr>
        <p:spPr>
          <a:xfrm>
            <a:off x="4433129" y="2634534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+ 7 + 6 = 14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tiotalen. 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3D76B61D-3221-E24F-8453-17EEE958C520}"/>
              </a:ext>
            </a:extLst>
          </p:cNvPr>
          <p:cNvSpPr/>
          <p:nvPr/>
        </p:nvSpPr>
        <p:spPr>
          <a:xfrm>
            <a:off x="4419648" y="1679381"/>
            <a:ext cx="1123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 + 5 = 5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2D6000B-1EEC-3B4B-A7CC-5D33E1D0483C}"/>
              </a:ext>
            </a:extLst>
          </p:cNvPr>
          <p:cNvSpPr/>
          <p:nvPr/>
        </p:nvSpPr>
        <p:spPr>
          <a:xfrm>
            <a:off x="4426194" y="6022330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– 1 = 1 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2759458" y="526753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931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70" grpId="0"/>
      <p:bldP spid="36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7" grpId="0" animBg="1"/>
      <p:bldP spid="68" grpId="0"/>
      <p:bldP spid="43" grpId="0"/>
      <p:bldP spid="44" grpId="0"/>
      <p:bldP spid="65" grpId="0" animBg="1"/>
      <p:bldP spid="69" grpId="0" animBg="1"/>
      <p:bldP spid="71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245996" y="28572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400" dirty="0">
              <a:solidFill>
                <a:srgbClr val="8E2503"/>
              </a:solidFill>
              <a:effectLst/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506" y="285725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9565"/>
              </p:ext>
            </p:extLst>
          </p:nvPr>
        </p:nvGraphicFramePr>
        <p:xfrm>
          <a:off x="1892792" y="382963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205 – 38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14265"/>
              </p:ext>
            </p:extLst>
          </p:nvPr>
        </p:nvGraphicFramePr>
        <p:xfrm>
          <a:off x="4961244" y="366697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53,02 – 17,66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859685" y="1016872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863250" y="411004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1496340" y="4313704"/>
            <a:ext cx="145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5 3,0 2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3476441" y="3579331"/>
            <a:ext cx="496069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hundradelar minus 6 hundradelar går inte utan att du växlar ner.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1293159" y="4527313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–</a:t>
            </a:r>
            <a:r>
              <a:rPr lang="sv-SE" sz="2400" dirty="0">
                <a:latin typeface="+mn-lt"/>
              </a:rPr>
              <a:t> 1 7,6 6</a:t>
            </a:r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1454591" y="4913441"/>
            <a:ext cx="10505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1461714" y="4151610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1716797" y="484031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5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1583647" y="4490090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015953" y="483578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1452182" y="4846196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3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3476441" y="5691882"/>
            <a:ext cx="315249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att sätta ut decimaltecknet.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1924838" y="482567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,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F1BECA77-4428-8944-9F1C-6766775A6826}"/>
              </a:ext>
            </a:extLst>
          </p:cNvPr>
          <p:cNvSpPr/>
          <p:nvPr/>
        </p:nvSpPr>
        <p:spPr>
          <a:xfrm>
            <a:off x="1461714" y="1247705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2 0 5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67693672-10D1-8A46-84E7-27EEC8156C07}"/>
              </a:ext>
            </a:extLst>
          </p:cNvPr>
          <p:cNvSpPr/>
          <p:nvPr/>
        </p:nvSpPr>
        <p:spPr>
          <a:xfrm>
            <a:off x="3476441" y="1466598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måste du växla ner två gånger. 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BD3CEDEB-A7E3-0848-9022-BA586419C2E8}"/>
              </a:ext>
            </a:extLst>
          </p:cNvPr>
          <p:cNvSpPr/>
          <p:nvPr/>
        </p:nvSpPr>
        <p:spPr>
          <a:xfrm>
            <a:off x="1084638" y="1496349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   –</a:t>
            </a:r>
            <a:r>
              <a:rPr lang="sv-SE" sz="2400" dirty="0">
                <a:latin typeface="+mn-lt"/>
              </a:rPr>
              <a:t>     3 8</a:t>
            </a:r>
          </a:p>
        </p:txBody>
      </p:sp>
      <p:cxnSp>
        <p:nvCxnSpPr>
          <p:cNvPr id="97" name="Rak 96">
            <a:extLst>
              <a:ext uri="{FF2B5EF4-FFF2-40B4-BE49-F238E27FC236}">
                <a16:creationId xmlns:a16="http://schemas.microsoft.com/office/drawing/2014/main" id="{0B752D42-5381-7F43-A165-B7D60E0389F4}"/>
              </a:ext>
            </a:extLst>
          </p:cNvPr>
          <p:cNvCxnSpPr>
            <a:cxnSpLocks/>
          </p:cNvCxnSpPr>
          <p:nvPr/>
        </p:nvCxnSpPr>
        <p:spPr>
          <a:xfrm>
            <a:off x="1441495" y="1880144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upp 97">
            <a:extLst>
              <a:ext uri="{FF2B5EF4-FFF2-40B4-BE49-F238E27FC236}">
                <a16:creationId xmlns:a16="http://schemas.microsoft.com/office/drawing/2014/main" id="{BF2AE172-1657-0049-AE6E-285FAB585C2D}"/>
              </a:ext>
            </a:extLst>
          </p:cNvPr>
          <p:cNvGrpSpPr/>
          <p:nvPr/>
        </p:nvGrpSpPr>
        <p:grpSpPr>
          <a:xfrm>
            <a:off x="1889407" y="1044390"/>
            <a:ext cx="538029" cy="369332"/>
            <a:chOff x="3033361" y="1861271"/>
            <a:chExt cx="538029" cy="369332"/>
          </a:xfrm>
        </p:grpSpPr>
        <p:cxnSp>
          <p:nvCxnSpPr>
            <p:cNvPr id="99" name="Rak 98">
              <a:extLst>
                <a:ext uri="{FF2B5EF4-FFF2-40B4-BE49-F238E27FC236}">
                  <a16:creationId xmlns:a16="http://schemas.microsoft.com/office/drawing/2014/main" id="{BCBB78F9-A795-1F42-A99D-0A16F8751C90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76E46A8F-26CB-A542-B69E-658F287789AD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10</a:t>
              </a:r>
            </a:p>
          </p:txBody>
        </p:sp>
      </p:grpSp>
      <p:sp>
        <p:nvSpPr>
          <p:cNvPr id="101" name="Rektangel 100">
            <a:extLst>
              <a:ext uri="{FF2B5EF4-FFF2-40B4-BE49-F238E27FC236}">
                <a16:creationId xmlns:a16="http://schemas.microsoft.com/office/drawing/2014/main" id="{46BF91FD-ED68-6242-80AC-973F19072077}"/>
              </a:ext>
            </a:extLst>
          </p:cNvPr>
          <p:cNvSpPr/>
          <p:nvPr/>
        </p:nvSpPr>
        <p:spPr>
          <a:xfrm>
            <a:off x="1687857" y="180046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6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75B6CEFE-6AD9-AC46-BC19-1F48451ECDF3}"/>
              </a:ext>
            </a:extLst>
          </p:cNvPr>
          <p:cNvSpPr/>
          <p:nvPr/>
        </p:nvSpPr>
        <p:spPr>
          <a:xfrm>
            <a:off x="1950422" y="179014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7</a:t>
            </a:r>
          </a:p>
        </p:txBody>
      </p: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0763C947-22B3-484B-830D-684F9C87A000}"/>
              </a:ext>
            </a:extLst>
          </p:cNvPr>
          <p:cNvGrpSpPr/>
          <p:nvPr/>
        </p:nvGrpSpPr>
        <p:grpSpPr>
          <a:xfrm>
            <a:off x="1626443" y="1044390"/>
            <a:ext cx="538029" cy="369332"/>
            <a:chOff x="3033361" y="1861271"/>
            <a:chExt cx="538029" cy="369332"/>
          </a:xfrm>
        </p:grpSpPr>
        <p:cxnSp>
          <p:nvCxnSpPr>
            <p:cNvPr id="105" name="Rak 104">
              <a:extLst>
                <a:ext uri="{FF2B5EF4-FFF2-40B4-BE49-F238E27FC236}">
                  <a16:creationId xmlns:a16="http://schemas.microsoft.com/office/drawing/2014/main" id="{43B86D3A-D2C8-F142-ACFE-41A60AA3B5B6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2FB82EAF-B199-4F4E-A8A2-1908A08759A9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10</a:t>
              </a:r>
            </a:p>
          </p:txBody>
        </p:sp>
      </p:grpSp>
      <p:cxnSp>
        <p:nvCxnSpPr>
          <p:cNvPr id="107" name="Rak 106">
            <a:extLst>
              <a:ext uri="{FF2B5EF4-FFF2-40B4-BE49-F238E27FC236}">
                <a16:creationId xmlns:a16="http://schemas.microsoft.com/office/drawing/2014/main" id="{7874B37B-9C47-894B-9B8F-BF7B881BFF85}"/>
              </a:ext>
            </a:extLst>
          </p:cNvPr>
          <p:cNvCxnSpPr>
            <a:cxnSpLocks/>
          </p:cNvCxnSpPr>
          <p:nvPr/>
        </p:nvCxnSpPr>
        <p:spPr>
          <a:xfrm flipH="1" flipV="1">
            <a:off x="1570200" y="1356330"/>
            <a:ext cx="123021" cy="1949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Rektangel 107">
            <a:extLst>
              <a:ext uri="{FF2B5EF4-FFF2-40B4-BE49-F238E27FC236}">
                <a16:creationId xmlns:a16="http://schemas.microsoft.com/office/drawing/2014/main" id="{5423DEA5-5577-2E46-AF3D-609DFD5B493D}"/>
              </a:ext>
            </a:extLst>
          </p:cNvPr>
          <p:cNvSpPr/>
          <p:nvPr/>
        </p:nvSpPr>
        <p:spPr>
          <a:xfrm>
            <a:off x="1455298" y="179014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1</a:t>
            </a:r>
          </a:p>
        </p:txBody>
      </p:sp>
      <p:cxnSp>
        <p:nvCxnSpPr>
          <p:cNvPr id="109" name="Rak 108">
            <a:extLst>
              <a:ext uri="{FF2B5EF4-FFF2-40B4-BE49-F238E27FC236}">
                <a16:creationId xmlns:a16="http://schemas.microsoft.com/office/drawing/2014/main" id="{EBB0B9BE-54A1-1848-A77C-E687867DEBF3}"/>
              </a:ext>
            </a:extLst>
          </p:cNvPr>
          <p:cNvCxnSpPr>
            <a:cxnSpLocks/>
          </p:cNvCxnSpPr>
          <p:nvPr/>
        </p:nvCxnSpPr>
        <p:spPr>
          <a:xfrm flipH="1" flipV="1">
            <a:off x="1801785" y="1160462"/>
            <a:ext cx="90044" cy="1202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9366CDA4-5138-6046-B230-1048BF7FD644}"/>
              </a:ext>
            </a:extLst>
          </p:cNvPr>
          <p:cNvGrpSpPr/>
          <p:nvPr/>
        </p:nvGrpSpPr>
        <p:grpSpPr>
          <a:xfrm>
            <a:off x="1702166" y="4152567"/>
            <a:ext cx="538029" cy="369332"/>
            <a:chOff x="3033361" y="1861271"/>
            <a:chExt cx="538029" cy="369332"/>
          </a:xfrm>
        </p:grpSpPr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211FCA8B-CB79-F147-B897-5393C1EE6F22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5F81BA47-E777-E841-ABE5-7AA4B981F803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10</a:t>
              </a:r>
            </a:p>
          </p:txBody>
        </p:sp>
      </p:grpSp>
      <p:cxnSp>
        <p:nvCxnSpPr>
          <p:cNvPr id="114" name="Rak 113">
            <a:extLst>
              <a:ext uri="{FF2B5EF4-FFF2-40B4-BE49-F238E27FC236}">
                <a16:creationId xmlns:a16="http://schemas.microsoft.com/office/drawing/2014/main" id="{A7AA9763-59A5-D448-856A-80DDA0DECFCE}"/>
              </a:ext>
            </a:extLst>
          </p:cNvPr>
          <p:cNvCxnSpPr>
            <a:cxnSpLocks/>
          </p:cNvCxnSpPr>
          <p:nvPr/>
        </p:nvCxnSpPr>
        <p:spPr>
          <a:xfrm>
            <a:off x="1822256" y="4285277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C0F38AD1-8532-8345-A820-EC19ED2C9768}"/>
              </a:ext>
            </a:extLst>
          </p:cNvPr>
          <p:cNvGrpSpPr/>
          <p:nvPr/>
        </p:nvGrpSpPr>
        <p:grpSpPr>
          <a:xfrm>
            <a:off x="1938839" y="4154026"/>
            <a:ext cx="538029" cy="369332"/>
            <a:chOff x="3033361" y="1861271"/>
            <a:chExt cx="538029" cy="369332"/>
          </a:xfrm>
        </p:grpSpPr>
        <p:cxnSp>
          <p:nvCxnSpPr>
            <p:cNvPr id="116" name="Rak 115">
              <a:extLst>
                <a:ext uri="{FF2B5EF4-FFF2-40B4-BE49-F238E27FC236}">
                  <a16:creationId xmlns:a16="http://schemas.microsoft.com/office/drawing/2014/main" id="{A54CAA2C-455E-914F-A5C0-22ABBAA9E0F7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DF93A9EC-37C2-1E4E-9F42-AEA257E6F217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10</a:t>
              </a:r>
            </a:p>
          </p:txBody>
        </p: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EDF7891-F52F-9140-A35F-51DA9DB65223}"/>
              </a:ext>
            </a:extLst>
          </p:cNvPr>
          <p:cNvSpPr/>
          <p:nvPr/>
        </p:nvSpPr>
        <p:spPr>
          <a:xfrm>
            <a:off x="3476443" y="4028894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ental till 10 tiondelar. </a:t>
            </a: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60C63A20-0EF1-CC45-AFF0-5E9E0A88B376}"/>
              </a:ext>
            </a:extLst>
          </p:cNvPr>
          <p:cNvSpPr/>
          <p:nvPr/>
        </p:nvSpPr>
        <p:spPr>
          <a:xfrm>
            <a:off x="3476441" y="4386107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tiondel till 10 hundradelar.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6EA019FC-229D-444F-998A-393A87434B66}"/>
              </a:ext>
            </a:extLst>
          </p:cNvPr>
          <p:cNvSpPr/>
          <p:nvPr/>
        </p:nvSpPr>
        <p:spPr>
          <a:xfrm>
            <a:off x="2246897" y="483578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6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67C1D909-DD4B-8A4F-981C-34A6E58736EB}"/>
              </a:ext>
            </a:extLst>
          </p:cNvPr>
          <p:cNvSpPr/>
          <p:nvPr/>
        </p:nvSpPr>
        <p:spPr>
          <a:xfrm>
            <a:off x="3476442" y="5216755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tiotal till 10 ental. </a:t>
            </a:r>
          </a:p>
        </p:txBody>
      </p:sp>
      <p:cxnSp>
        <p:nvCxnSpPr>
          <p:cNvPr id="124" name="Rak 123">
            <a:extLst>
              <a:ext uri="{FF2B5EF4-FFF2-40B4-BE49-F238E27FC236}">
                <a16:creationId xmlns:a16="http://schemas.microsoft.com/office/drawing/2014/main" id="{C81904E5-5AC0-B04B-BCEF-E26236AD4431}"/>
              </a:ext>
            </a:extLst>
          </p:cNvPr>
          <p:cNvCxnSpPr>
            <a:cxnSpLocks/>
          </p:cNvCxnSpPr>
          <p:nvPr/>
        </p:nvCxnSpPr>
        <p:spPr>
          <a:xfrm>
            <a:off x="1849636" y="4495222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Rektangel 124">
            <a:extLst>
              <a:ext uri="{FF2B5EF4-FFF2-40B4-BE49-F238E27FC236}">
                <a16:creationId xmlns:a16="http://schemas.microsoft.com/office/drawing/2014/main" id="{C5013DFC-674A-E046-9E3C-F1A556595E2F}"/>
              </a:ext>
            </a:extLst>
          </p:cNvPr>
          <p:cNvSpPr/>
          <p:nvPr/>
        </p:nvSpPr>
        <p:spPr>
          <a:xfrm>
            <a:off x="3476442" y="4860388"/>
            <a:ext cx="398578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ental minus 7 ental går inte utan att du växlar ner. </a:t>
            </a:r>
          </a:p>
        </p:txBody>
      </p:sp>
    </p:spTree>
    <p:extLst>
      <p:ext uri="{BB962C8B-B14F-4D97-AF65-F5344CB8AC3E}">
        <p14:creationId xmlns:p14="http://schemas.microsoft.com/office/powerpoint/2010/main" val="29190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42" grpId="0"/>
      <p:bldP spid="45" grpId="0"/>
      <p:bldP spid="46" grpId="0" animBg="1"/>
      <p:bldP spid="47" grpId="0"/>
      <p:bldP spid="52" grpId="0"/>
      <p:bldP spid="56" grpId="0"/>
      <p:bldP spid="70" grpId="0"/>
      <p:bldP spid="67" grpId="0" animBg="1"/>
      <p:bldP spid="72" grpId="0"/>
      <p:bldP spid="94" grpId="0"/>
      <p:bldP spid="95" grpId="0" animBg="1"/>
      <p:bldP spid="96" grpId="0"/>
      <p:bldP spid="101" grpId="0"/>
      <p:bldP spid="103" grpId="0"/>
      <p:bldP spid="108" grpId="0"/>
      <p:bldP spid="118" grpId="0" animBg="1"/>
      <p:bldP spid="119" grpId="0" animBg="1"/>
      <p:bldP spid="122" grpId="0"/>
      <p:bldP spid="123" grpId="0" animBg="1"/>
      <p:bldP spid="12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23293</TotalTime>
  <Words>517</Words>
  <Application>Microsoft Macintosh PowerPoint</Application>
  <PresentationFormat>Bildspel på skärmen (4:3)</PresentationFormat>
  <Paragraphs>118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232</cp:revision>
  <dcterms:created xsi:type="dcterms:W3CDTF">2017-04-10T07:17:33Z</dcterms:created>
  <dcterms:modified xsi:type="dcterms:W3CDTF">2022-09-09T07:04:26Z</dcterms:modified>
</cp:coreProperties>
</file>