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9" r:id="rId3"/>
    <p:sldId id="259" r:id="rId4"/>
    <p:sldId id="270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301" r:id="rId23"/>
    <p:sldId id="302" r:id="rId24"/>
    <p:sldId id="303" r:id="rId25"/>
    <p:sldId id="304" r:id="rId26"/>
    <p:sldId id="306" r:id="rId27"/>
    <p:sldId id="307" r:id="rId28"/>
    <p:sldId id="308" r:id="rId29"/>
    <p:sldId id="309" r:id="rId30"/>
    <p:sldId id="292" r:id="rId31"/>
    <p:sldId id="293" r:id="rId32"/>
    <p:sldId id="294" r:id="rId33"/>
    <p:sldId id="295" r:id="rId34"/>
    <p:sldId id="314" r:id="rId35"/>
    <p:sldId id="310" r:id="rId36"/>
    <p:sldId id="311" r:id="rId37"/>
    <p:sldId id="312" r:id="rId38"/>
    <p:sldId id="31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0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2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10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60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06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0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41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64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5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291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39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4C22EB-9F03-487A-8739-7879F6B2C1B7}" type="datetimeFigureOut">
              <a:rPr lang="sv-SE" smtClean="0"/>
              <a:t>2021-07-16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B17371-D302-4CFE-BF68-9AB6D5BC924F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50169" y="2767280"/>
            <a:ext cx="7491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RESONEMANGSUPPGIFTER MED * KAPITEL 2</a:t>
            </a:r>
          </a:p>
        </p:txBody>
      </p:sp>
    </p:spTree>
    <p:extLst>
      <p:ext uri="{BB962C8B-B14F-4D97-AF65-F5344CB8AC3E}">
        <p14:creationId xmlns:p14="http://schemas.microsoft.com/office/powerpoint/2010/main" val="105579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05796" y="2767280"/>
            <a:ext cx="7180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2.3</a:t>
            </a:r>
          </a:p>
          <a:p>
            <a:pPr algn="ctr"/>
            <a:r>
              <a:rPr lang="sv-SE" sz="4000" b="1" dirty="0"/>
              <a:t>BRÅKFORM OCH DECIMALFORM</a:t>
            </a:r>
          </a:p>
        </p:txBody>
      </p:sp>
    </p:spTree>
    <p:extLst>
      <p:ext uri="{BB962C8B-B14F-4D97-AF65-F5344CB8AC3E}">
        <p14:creationId xmlns:p14="http://schemas.microsoft.com/office/powerpoint/2010/main" val="393610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DE5D32B-4385-4F1E-B96C-559C5FCF0E59}"/>
              </a:ext>
            </a:extLst>
          </p:cNvPr>
          <p:cNvSpPr txBox="1"/>
          <p:nvPr/>
        </p:nvSpPr>
        <p:spPr>
          <a:xfrm>
            <a:off x="3741834" y="3429000"/>
            <a:ext cx="5192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Hur kan du förklara för honom att han har fel?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0D525F57-A85B-44F7-94B1-75BE1562CA7D}"/>
              </a:ext>
            </a:extLst>
          </p:cNvPr>
          <p:cNvGrpSpPr/>
          <p:nvPr/>
        </p:nvGrpSpPr>
        <p:grpSpPr>
          <a:xfrm>
            <a:off x="3741834" y="1462423"/>
            <a:ext cx="4708330" cy="1435447"/>
            <a:chOff x="3741834" y="1462423"/>
            <a:chExt cx="4708330" cy="1435447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0035BAB-88BC-468D-A169-F958A7C3C8B4}"/>
                </a:ext>
              </a:extLst>
            </p:cNvPr>
            <p:cNvSpPr txBox="1"/>
            <p:nvPr/>
          </p:nvSpPr>
          <p:spPr>
            <a:xfrm>
              <a:off x="3741834" y="1462423"/>
              <a:ext cx="47083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/>
                <a:t>UPPGIFT 65</a:t>
              </a:r>
            </a:p>
            <a:p>
              <a:endParaRPr lang="sv-SE" sz="2800" b="1" dirty="0"/>
            </a:p>
            <a:p>
              <a:r>
                <a:rPr lang="sv-SE" sz="2800" dirty="0"/>
                <a:t>Leo tror att 1,5 är lika med     .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D698703E-526D-4AFA-AC67-2D58DEF92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3474" y="2154920"/>
              <a:ext cx="342900" cy="742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4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16255" y="847288"/>
            <a:ext cx="3759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75</a:t>
            </a:r>
          </a:p>
          <a:p>
            <a:endParaRPr lang="sv-SE" sz="2800" b="1" dirty="0"/>
          </a:p>
          <a:p>
            <a:r>
              <a:rPr lang="sv-SE" sz="2800" dirty="0"/>
              <a:t>Vem eller vilka har rätt?</a:t>
            </a:r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B4D981D-7170-4CE0-A6AB-4E19DF813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87" y="2825400"/>
            <a:ext cx="6242021" cy="30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3ACF162-7B3D-48FF-AA83-F1D735171FE8}"/>
              </a:ext>
            </a:extLst>
          </p:cNvPr>
          <p:cNvSpPr txBox="1"/>
          <p:nvPr/>
        </p:nvSpPr>
        <p:spPr>
          <a:xfrm>
            <a:off x="2847228" y="3557020"/>
            <a:ext cx="489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Hur många sådana tal finns det?</a:t>
            </a:r>
          </a:p>
          <a:p>
            <a:r>
              <a:rPr lang="sv-SE" sz="2800" dirty="0"/>
              <a:t>Motivera ditt svar.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180EB6D8-504D-427E-8B2E-CCB63F80F3BA}"/>
              </a:ext>
            </a:extLst>
          </p:cNvPr>
          <p:cNvGrpSpPr/>
          <p:nvPr/>
        </p:nvGrpSpPr>
        <p:grpSpPr>
          <a:xfrm>
            <a:off x="2847228" y="1613118"/>
            <a:ext cx="6497543" cy="1815882"/>
            <a:chOff x="2847228" y="1613118"/>
            <a:chExt cx="6497543" cy="1815882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0035BAB-88BC-468D-A169-F958A7C3C8B4}"/>
                </a:ext>
              </a:extLst>
            </p:cNvPr>
            <p:cNvSpPr txBox="1"/>
            <p:nvPr/>
          </p:nvSpPr>
          <p:spPr>
            <a:xfrm>
              <a:off x="2847228" y="1613118"/>
              <a:ext cx="649754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/>
                <a:t>UPPGIFT 87</a:t>
              </a:r>
            </a:p>
            <a:p>
              <a:endParaRPr lang="sv-SE" sz="2800" b="1" dirty="0"/>
            </a:p>
            <a:p>
              <a:r>
                <a:rPr lang="sv-SE" sz="2800" dirty="0"/>
                <a:t>Skriv ett tal i bråkform som är större än       men mindre än 1.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17632702-9E82-4A4B-BD7A-8A25EDE98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4499" y="2369685"/>
              <a:ext cx="3429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6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493135" y="2459504"/>
            <a:ext cx="5205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2.4</a:t>
            </a:r>
          </a:p>
          <a:p>
            <a:pPr algn="ctr"/>
            <a:r>
              <a:rPr lang="sv-SE" sz="4000" b="1" dirty="0"/>
              <a:t>BERÄKNA DELEN FRÅN BRÅKFORM</a:t>
            </a:r>
          </a:p>
        </p:txBody>
      </p:sp>
    </p:spTree>
    <p:extLst>
      <p:ext uri="{BB962C8B-B14F-4D97-AF65-F5344CB8AC3E}">
        <p14:creationId xmlns:p14="http://schemas.microsoft.com/office/powerpoint/2010/main" val="31557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152899" y="1050382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96</a:t>
            </a:r>
          </a:p>
          <a:p>
            <a:endParaRPr lang="sv-SE" sz="2800" b="1" dirty="0"/>
          </a:p>
          <a:p>
            <a:r>
              <a:rPr lang="sv-SE" sz="2800" dirty="0"/>
              <a:t>Vilket påstående är rätt?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D8099AF-0C1B-40E0-A1E9-557E1F28A59D}"/>
              </a:ext>
            </a:extLst>
          </p:cNvPr>
          <p:cNvSpPr txBox="1"/>
          <p:nvPr/>
        </p:nvSpPr>
        <p:spPr>
          <a:xfrm>
            <a:off x="4152899" y="4666232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Förklara hur du vet det.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0CC12A9-FD5A-4A46-B3A5-A51D9CA8F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099" y="2667000"/>
            <a:ext cx="6781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052834" y="2736502"/>
            <a:ext cx="6086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104</a:t>
            </a:r>
          </a:p>
          <a:p>
            <a:endParaRPr lang="sv-SE" sz="2800" b="1" dirty="0"/>
          </a:p>
          <a:p>
            <a:r>
              <a:rPr lang="sv-SE" sz="2800" dirty="0"/>
              <a:t>Förklara skillnaden mellan andel och del.</a:t>
            </a:r>
          </a:p>
        </p:txBody>
      </p:sp>
    </p:spTree>
    <p:extLst>
      <p:ext uri="{BB962C8B-B14F-4D97-AF65-F5344CB8AC3E}">
        <p14:creationId xmlns:p14="http://schemas.microsoft.com/office/powerpoint/2010/main" val="40632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203758" y="1065869"/>
            <a:ext cx="37844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/>
              <a:t>UPPGIFT 114</a:t>
            </a:r>
          </a:p>
          <a:p>
            <a:endParaRPr lang="sv-SE" sz="2600" b="1" dirty="0"/>
          </a:p>
          <a:p>
            <a:r>
              <a:rPr lang="sv-SE" sz="2600" dirty="0"/>
              <a:t>Vilket erbjudande är bäst?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50B756F-FC58-4B08-90DF-49025F593BE8}"/>
              </a:ext>
            </a:extLst>
          </p:cNvPr>
          <p:cNvSpPr txBox="1"/>
          <p:nvPr/>
        </p:nvSpPr>
        <p:spPr>
          <a:xfrm>
            <a:off x="4203758" y="5006423"/>
            <a:ext cx="32690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B295404-AD15-412D-B526-70D7CCFF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898" y="2606152"/>
            <a:ext cx="54102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502586" y="2767280"/>
            <a:ext cx="3186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2.5</a:t>
            </a:r>
          </a:p>
          <a:p>
            <a:pPr algn="ctr"/>
            <a:r>
              <a:rPr lang="sv-SE" sz="4000" b="1" dirty="0"/>
              <a:t>PROCENT</a:t>
            </a:r>
          </a:p>
        </p:txBody>
      </p:sp>
    </p:spTree>
    <p:extLst>
      <p:ext uri="{BB962C8B-B14F-4D97-AF65-F5344CB8AC3E}">
        <p14:creationId xmlns:p14="http://schemas.microsoft.com/office/powerpoint/2010/main" val="1136810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543190" y="2090172"/>
            <a:ext cx="51056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119</a:t>
            </a:r>
          </a:p>
          <a:p>
            <a:endParaRPr lang="sv-SE" sz="2800" b="1" dirty="0"/>
          </a:p>
          <a:p>
            <a:r>
              <a:rPr lang="sv-SE" sz="2800" dirty="0"/>
              <a:t>”Jag håller med dig till 110 %”, </a:t>
            </a:r>
          </a:p>
          <a:p>
            <a:r>
              <a:rPr lang="sv-SE" sz="2800" dirty="0"/>
              <a:t>säger Mattias till sin kompis.</a:t>
            </a:r>
          </a:p>
          <a:p>
            <a:endParaRPr lang="sv-SE" sz="2800" dirty="0"/>
          </a:p>
          <a:p>
            <a:r>
              <a:rPr lang="sv-SE" sz="2800" dirty="0"/>
              <a:t>Vad säger du om det påståendet?</a:t>
            </a:r>
          </a:p>
        </p:txBody>
      </p:sp>
    </p:spTree>
    <p:extLst>
      <p:ext uri="{BB962C8B-B14F-4D97-AF65-F5344CB8AC3E}">
        <p14:creationId xmlns:p14="http://schemas.microsoft.com/office/powerpoint/2010/main" val="120053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709451" y="2767280"/>
            <a:ext cx="4773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2.1 </a:t>
            </a:r>
          </a:p>
          <a:p>
            <a:pPr algn="ctr"/>
            <a:r>
              <a:rPr lang="sv-SE" sz="4000" b="1" dirty="0"/>
              <a:t>RÄKNA MED BRÅK</a:t>
            </a:r>
          </a:p>
        </p:txBody>
      </p:sp>
    </p:spTree>
    <p:extLst>
      <p:ext uri="{BB962C8B-B14F-4D97-AF65-F5344CB8AC3E}">
        <p14:creationId xmlns:p14="http://schemas.microsoft.com/office/powerpoint/2010/main" val="287063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696C038-1C0D-4592-A92D-F4580BEC3D41}"/>
              </a:ext>
            </a:extLst>
          </p:cNvPr>
          <p:cNvSpPr txBox="1"/>
          <p:nvPr/>
        </p:nvSpPr>
        <p:spPr>
          <a:xfrm>
            <a:off x="3497284" y="3429000"/>
            <a:ext cx="4014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Stämmer det?</a:t>
            </a:r>
          </a:p>
          <a:p>
            <a:r>
              <a:rPr lang="sv-SE" sz="2800" dirty="0"/>
              <a:t>Förklara hur du tänker.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EA6FBA7D-0DF7-4827-B0C3-FD20A9B29816}"/>
              </a:ext>
            </a:extLst>
          </p:cNvPr>
          <p:cNvGrpSpPr/>
          <p:nvPr/>
        </p:nvGrpSpPr>
        <p:grpSpPr>
          <a:xfrm>
            <a:off x="3497283" y="1741482"/>
            <a:ext cx="5314207" cy="1536256"/>
            <a:chOff x="3497283" y="1741482"/>
            <a:chExt cx="5314207" cy="1536256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0035BAB-88BC-468D-A169-F958A7C3C8B4}"/>
                </a:ext>
              </a:extLst>
            </p:cNvPr>
            <p:cNvSpPr txBox="1"/>
            <p:nvPr/>
          </p:nvSpPr>
          <p:spPr>
            <a:xfrm>
              <a:off x="3497283" y="1741482"/>
              <a:ext cx="53142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/>
                <a:t>UPPGIFT 133</a:t>
              </a:r>
            </a:p>
            <a:p>
              <a:endParaRPr lang="sv-SE" sz="2800" b="1" dirty="0"/>
            </a:p>
            <a:p>
              <a:r>
                <a:rPr lang="sv-SE" sz="2800" dirty="0"/>
                <a:t>My påstår att        är lika med 26 %.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1E1EE63-DF09-4C3F-8DEC-064BE9D46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799" y="2487163"/>
              <a:ext cx="457200" cy="79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35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070408" y="847288"/>
            <a:ext cx="60511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142</a:t>
            </a:r>
          </a:p>
          <a:p>
            <a:endParaRPr lang="sv-SE" sz="2800" b="1" dirty="0"/>
          </a:p>
          <a:p>
            <a:r>
              <a:rPr lang="sv-SE" sz="2800" dirty="0"/>
              <a:t>I en klass är 20 % av flickorna brunögda.</a:t>
            </a:r>
          </a:p>
          <a:p>
            <a:r>
              <a:rPr lang="sv-SE" sz="2800" dirty="0"/>
              <a:t>Även bland pojkarna är 20 % brunögda.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F7B5DBD-6CF0-4672-B837-DE937F192A2E}"/>
              </a:ext>
            </a:extLst>
          </p:cNvPr>
          <p:cNvSpPr txBox="1"/>
          <p:nvPr/>
        </p:nvSpPr>
        <p:spPr>
          <a:xfrm>
            <a:off x="3070408" y="5122800"/>
            <a:ext cx="558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Vem har rätt? Förklara hur du tänker.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638A50-70F3-4720-ACEB-2679B6516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950010"/>
            <a:ext cx="7162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078708" y="2767280"/>
            <a:ext cx="4034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2.6</a:t>
            </a:r>
          </a:p>
          <a:p>
            <a:pPr algn="ctr"/>
            <a:r>
              <a:rPr lang="sv-SE" sz="4000" b="1" dirty="0"/>
              <a:t>SANNOLIKHET</a:t>
            </a:r>
          </a:p>
        </p:txBody>
      </p:sp>
    </p:spTree>
    <p:extLst>
      <p:ext uri="{BB962C8B-B14F-4D97-AF65-F5344CB8AC3E}">
        <p14:creationId xmlns:p14="http://schemas.microsoft.com/office/powerpoint/2010/main" val="3694420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74661" y="847288"/>
            <a:ext cx="74426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150</a:t>
            </a:r>
          </a:p>
          <a:p>
            <a:endParaRPr lang="sv-SE" sz="2800" b="1" dirty="0"/>
          </a:p>
          <a:p>
            <a:r>
              <a:rPr lang="sv-SE" sz="2800" dirty="0"/>
              <a:t>Du har kastat tärning och fått två sexor i rad. </a:t>
            </a:r>
          </a:p>
          <a:p>
            <a:r>
              <a:rPr lang="sv-SE" sz="2800" dirty="0"/>
              <a:t>Hur påverkar det chansen att få en tredje sexa? </a:t>
            </a:r>
          </a:p>
          <a:p>
            <a:endParaRPr lang="sv-SE" sz="2800" dirty="0"/>
          </a:p>
          <a:p>
            <a:r>
              <a:rPr lang="sv-SE" sz="2800" dirty="0"/>
              <a:t>Välj ett av alternativen och 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746230-8FD5-4353-AD32-54990FB9E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3744537"/>
            <a:ext cx="56769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1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285599" y="1443841"/>
            <a:ext cx="7620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154</a:t>
            </a:r>
          </a:p>
          <a:p>
            <a:endParaRPr lang="sv-SE" sz="2800" b="1" dirty="0"/>
          </a:p>
          <a:p>
            <a:r>
              <a:rPr lang="sv-SE" sz="2800" dirty="0"/>
              <a:t>Ge exempel på någon händelse med sannolikheten</a:t>
            </a:r>
          </a:p>
          <a:p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0 %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100 %</a:t>
            </a:r>
          </a:p>
          <a:p>
            <a:pPr marL="514350" indent="-514350">
              <a:buAutoNum type="alphaLcParenR"/>
            </a:pPr>
            <a:endParaRPr lang="sv-SE" sz="2800" dirty="0"/>
          </a:p>
          <a:p>
            <a:pPr marL="514350" indent="-514350">
              <a:buAutoNum type="alphaLcParenR"/>
            </a:pPr>
            <a:r>
              <a:rPr lang="sv-SE" sz="2800" dirty="0"/>
              <a:t>200 %</a:t>
            </a:r>
          </a:p>
        </p:txBody>
      </p:sp>
    </p:spTree>
    <p:extLst>
      <p:ext uri="{BB962C8B-B14F-4D97-AF65-F5344CB8AC3E}">
        <p14:creationId xmlns:p14="http://schemas.microsoft.com/office/powerpoint/2010/main" val="7270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637103" y="992892"/>
            <a:ext cx="69177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165</a:t>
            </a:r>
          </a:p>
          <a:p>
            <a:endParaRPr lang="sv-SE" sz="2800" b="1" dirty="0"/>
          </a:p>
          <a:p>
            <a:r>
              <a:rPr lang="sv-SE" sz="2800" dirty="0"/>
              <a:t>Vilka av talen i rutan kan vara en sannolikhet?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89B746F-F5EC-4405-863E-A8CE073CA73E}"/>
              </a:ext>
            </a:extLst>
          </p:cNvPr>
          <p:cNvSpPr txBox="1"/>
          <p:nvPr/>
        </p:nvSpPr>
        <p:spPr>
          <a:xfrm>
            <a:off x="2637103" y="4919271"/>
            <a:ext cx="345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Förklara hur du tänker.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A1AE184-9058-4B33-A5ED-CC051E7A5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03" y="2938966"/>
            <a:ext cx="44958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272372" y="2459504"/>
            <a:ext cx="5647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2.7</a:t>
            </a:r>
          </a:p>
          <a:p>
            <a:pPr algn="ctr"/>
            <a:r>
              <a:rPr lang="sv-SE" sz="4000" b="1" dirty="0"/>
              <a:t>BERÄKNA DELEN FRÅN PROCENTFORM</a:t>
            </a:r>
          </a:p>
        </p:txBody>
      </p:sp>
    </p:spTree>
    <p:extLst>
      <p:ext uri="{BB962C8B-B14F-4D97-AF65-F5344CB8AC3E}">
        <p14:creationId xmlns:p14="http://schemas.microsoft.com/office/powerpoint/2010/main" val="3580393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454626" y="2044005"/>
            <a:ext cx="9282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175</a:t>
            </a:r>
          </a:p>
          <a:p>
            <a:endParaRPr lang="sv-SE" sz="2800" b="1" dirty="0"/>
          </a:p>
          <a:p>
            <a:r>
              <a:rPr lang="sv-SE" sz="2800" dirty="0"/>
              <a:t>På vilka olika sätt kan du räkna ut hur mycket 20 % av 50 kg är?</a:t>
            </a:r>
          </a:p>
        </p:txBody>
      </p:sp>
    </p:spTree>
    <p:extLst>
      <p:ext uri="{BB962C8B-B14F-4D97-AF65-F5344CB8AC3E}">
        <p14:creationId xmlns:p14="http://schemas.microsoft.com/office/powerpoint/2010/main" val="8516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987287" y="2305615"/>
            <a:ext cx="4217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184</a:t>
            </a:r>
          </a:p>
          <a:p>
            <a:endParaRPr lang="sv-SE" sz="2800" b="1" dirty="0"/>
          </a:p>
          <a:p>
            <a:r>
              <a:rPr lang="sv-SE" sz="2800" dirty="0"/>
              <a:t>Är 50 % alltid mer än 25 %?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36462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352971" y="1009518"/>
            <a:ext cx="5486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189</a:t>
            </a:r>
          </a:p>
          <a:p>
            <a:endParaRPr lang="sv-SE" sz="2800" b="1" dirty="0"/>
          </a:p>
          <a:p>
            <a:r>
              <a:rPr lang="sv-SE" sz="2800" dirty="0"/>
              <a:t>Kan det som står i rubriken stämma?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CD141B2-3006-42ED-9781-DC8492D6C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443" y="3767969"/>
            <a:ext cx="4423113" cy="15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700576" y="2090172"/>
            <a:ext cx="6790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4</a:t>
            </a:r>
          </a:p>
          <a:p>
            <a:endParaRPr lang="sv-SE" sz="2800" b="1" dirty="0"/>
          </a:p>
          <a:p>
            <a:r>
              <a:rPr lang="sv-SE" sz="2800" dirty="0"/>
              <a:t>Du äter hälften av en halv chokladkaka.</a:t>
            </a:r>
          </a:p>
          <a:p>
            <a:r>
              <a:rPr lang="sv-SE" sz="2800" dirty="0"/>
              <a:t>Hur stor andel av hela chokladkakan äter du?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</p:spTree>
    <p:extLst>
      <p:ext uri="{BB962C8B-B14F-4D97-AF65-F5344CB8AC3E}">
        <p14:creationId xmlns:p14="http://schemas.microsoft.com/office/powerpoint/2010/main" val="73077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368336" y="2721114"/>
            <a:ext cx="5455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BLANDADE UPPGIFTER</a:t>
            </a:r>
          </a:p>
        </p:txBody>
      </p:sp>
    </p:spTree>
    <p:extLst>
      <p:ext uri="{BB962C8B-B14F-4D97-AF65-F5344CB8AC3E}">
        <p14:creationId xmlns:p14="http://schemas.microsoft.com/office/powerpoint/2010/main" val="84111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580373" y="2521059"/>
            <a:ext cx="7031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201</a:t>
            </a:r>
          </a:p>
          <a:p>
            <a:endParaRPr lang="sv-SE" sz="2800" b="1" dirty="0"/>
          </a:p>
          <a:p>
            <a:r>
              <a:rPr lang="sv-SE" sz="2800" dirty="0"/>
              <a:t>Förklara vad det är för skillnad mellan bråkform och blandad form.</a:t>
            </a:r>
          </a:p>
        </p:txBody>
      </p:sp>
    </p:spTree>
    <p:extLst>
      <p:ext uri="{BB962C8B-B14F-4D97-AF65-F5344CB8AC3E}">
        <p14:creationId xmlns:p14="http://schemas.microsoft.com/office/powerpoint/2010/main" val="397318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183242" y="761508"/>
            <a:ext cx="5825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219</a:t>
            </a:r>
          </a:p>
          <a:p>
            <a:endParaRPr lang="sv-SE" sz="2800" b="1" dirty="0"/>
          </a:p>
          <a:p>
            <a:r>
              <a:rPr lang="sv-SE" sz="2800" dirty="0"/>
              <a:t>Du tar upp en kula i taget utan att titta.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6FD0151-6CDF-47EA-880D-239D3519CB90}"/>
              </a:ext>
            </a:extLst>
          </p:cNvPr>
          <p:cNvSpPr txBox="1"/>
          <p:nvPr/>
        </p:nvSpPr>
        <p:spPr>
          <a:xfrm>
            <a:off x="3183242" y="4280610"/>
            <a:ext cx="6714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Hur många kulor behöver du plocka för att vara säker på att få två med olika färg?</a:t>
            </a:r>
          </a:p>
          <a:p>
            <a:endParaRPr lang="sv-SE" sz="2800" dirty="0"/>
          </a:p>
          <a:p>
            <a:r>
              <a:rPr lang="sv-SE" sz="2800" dirty="0"/>
              <a:t>Förklara hur du tänker.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3ADA657-FF88-499C-B388-16D9B75C3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396" y="2273501"/>
            <a:ext cx="4471208" cy="19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063058" y="2521059"/>
            <a:ext cx="6065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220</a:t>
            </a:r>
          </a:p>
          <a:p>
            <a:endParaRPr lang="sv-SE" sz="2800" b="1" dirty="0"/>
          </a:p>
          <a:p>
            <a:r>
              <a:rPr lang="sv-SE" sz="2800" dirty="0"/>
              <a:t>Förklara skillnaden mellan möjliga utfall och gynnsamma utfall.</a:t>
            </a:r>
          </a:p>
        </p:txBody>
      </p:sp>
    </p:spTree>
    <p:extLst>
      <p:ext uri="{BB962C8B-B14F-4D97-AF65-F5344CB8AC3E}">
        <p14:creationId xmlns:p14="http://schemas.microsoft.com/office/powerpoint/2010/main" val="32582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130343" y="1207648"/>
            <a:ext cx="5931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230</a:t>
            </a:r>
          </a:p>
          <a:p>
            <a:endParaRPr lang="sv-SE" sz="2800" b="1" dirty="0"/>
          </a:p>
          <a:p>
            <a:r>
              <a:rPr lang="sv-SE" sz="2800" dirty="0"/>
              <a:t>Hur kan du veta, utan att räkna, vilka av bråken i rutan som är större än 0,5?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EF9CE43-30C6-4702-BC6B-217F8519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782" y="3433156"/>
            <a:ext cx="5096436" cy="15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912277" y="3075057"/>
            <a:ext cx="2367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TRÄNA</a:t>
            </a:r>
          </a:p>
        </p:txBody>
      </p:sp>
    </p:spTree>
    <p:extLst>
      <p:ext uri="{BB962C8B-B14F-4D97-AF65-F5344CB8AC3E}">
        <p14:creationId xmlns:p14="http://schemas.microsoft.com/office/powerpoint/2010/main" val="3061788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75AC340-169B-40CA-BD7B-7236E1C32AFD}"/>
              </a:ext>
            </a:extLst>
          </p:cNvPr>
          <p:cNvSpPr txBox="1"/>
          <p:nvPr/>
        </p:nvSpPr>
        <p:spPr>
          <a:xfrm>
            <a:off x="1250336" y="2708772"/>
            <a:ext cx="6066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Stämmer det? Förklara hur du tänker.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BFC9188-2636-48C6-94F3-AA496AEE0BD0}"/>
              </a:ext>
            </a:extLst>
          </p:cNvPr>
          <p:cNvGrpSpPr/>
          <p:nvPr/>
        </p:nvGrpSpPr>
        <p:grpSpPr>
          <a:xfrm>
            <a:off x="1250336" y="1043455"/>
            <a:ext cx="7594405" cy="1525156"/>
            <a:chOff x="1250336" y="1043455"/>
            <a:chExt cx="7594405" cy="1525156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0035BAB-88BC-468D-A169-F958A7C3C8B4}"/>
                </a:ext>
              </a:extLst>
            </p:cNvPr>
            <p:cNvSpPr txBox="1"/>
            <p:nvPr/>
          </p:nvSpPr>
          <p:spPr>
            <a:xfrm>
              <a:off x="1250336" y="1043455"/>
              <a:ext cx="75944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/>
                <a:t>UPPGIFT 253</a:t>
              </a:r>
            </a:p>
            <a:p>
              <a:endParaRPr lang="sv-SE" sz="2800" b="1" dirty="0"/>
            </a:p>
            <a:p>
              <a:r>
                <a:rPr lang="sv-SE" sz="2800" dirty="0"/>
                <a:t>Amina säger att 65 % är en större andel än     .</a:t>
              </a:r>
            </a:p>
          </p:txBody>
        </p: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FD8251EA-4A63-4C3A-BBBB-527118A6D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3968" y="1778036"/>
              <a:ext cx="342900" cy="790575"/>
            </a:xfrm>
            <a:prstGeom prst="rect">
              <a:avLst/>
            </a:prstGeom>
          </p:spPr>
        </p:pic>
      </p:grp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5287C6-DBC3-4703-ACF4-77815257F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869" y="2848933"/>
            <a:ext cx="4420200" cy="27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4661782" y="3075057"/>
            <a:ext cx="2868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UTVECKLA</a:t>
            </a:r>
          </a:p>
        </p:txBody>
      </p:sp>
    </p:spTree>
    <p:extLst>
      <p:ext uri="{BB962C8B-B14F-4D97-AF65-F5344CB8AC3E}">
        <p14:creationId xmlns:p14="http://schemas.microsoft.com/office/powerpoint/2010/main" val="593415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3508A21E-B026-4988-87F4-756EAA5CA2A1}"/>
              </a:ext>
            </a:extLst>
          </p:cNvPr>
          <p:cNvGrpSpPr/>
          <p:nvPr/>
        </p:nvGrpSpPr>
        <p:grpSpPr>
          <a:xfrm>
            <a:off x="3853550" y="2044005"/>
            <a:ext cx="4484899" cy="1483072"/>
            <a:chOff x="3853550" y="2044005"/>
            <a:chExt cx="4484899" cy="1483072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0035BAB-88BC-468D-A169-F958A7C3C8B4}"/>
                </a:ext>
              </a:extLst>
            </p:cNvPr>
            <p:cNvSpPr txBox="1"/>
            <p:nvPr/>
          </p:nvSpPr>
          <p:spPr>
            <a:xfrm>
              <a:off x="3853550" y="2044005"/>
              <a:ext cx="44848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/>
                <a:t>UPPGIFT 266</a:t>
              </a:r>
            </a:p>
            <a:p>
              <a:endParaRPr lang="sv-SE" sz="2800" b="1" dirty="0"/>
            </a:p>
            <a:p>
              <a:r>
                <a:rPr lang="sv-SE" sz="2800" dirty="0"/>
                <a:t>Förklara varför 35 % =       . 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1B9DFF35-C512-4689-A2A0-FAF14926D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7436" y="2736502"/>
              <a:ext cx="457200" cy="790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1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2379972" y="2305615"/>
            <a:ext cx="7432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16</a:t>
            </a:r>
          </a:p>
          <a:p>
            <a:endParaRPr lang="sv-SE" sz="2800" b="1" dirty="0"/>
          </a:p>
          <a:p>
            <a:r>
              <a:rPr lang="sv-SE" sz="2800" dirty="0"/>
              <a:t>En tredjedel av en halv är lika med en sjättedel.</a:t>
            </a:r>
          </a:p>
          <a:p>
            <a:endParaRPr lang="sv-SE" sz="2800" dirty="0"/>
          </a:p>
          <a:p>
            <a:r>
              <a:rPr lang="sv-SE" sz="2800" dirty="0"/>
              <a:t>Förklara varför, till exempel genom att rita en bild.</a:t>
            </a:r>
          </a:p>
        </p:txBody>
      </p:sp>
    </p:spTree>
    <p:extLst>
      <p:ext uri="{BB962C8B-B14F-4D97-AF65-F5344CB8AC3E}">
        <p14:creationId xmlns:p14="http://schemas.microsoft.com/office/powerpoint/2010/main" val="2672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89CBF3EA-2CA2-4E22-B051-AADC4C96F271}"/>
              </a:ext>
            </a:extLst>
          </p:cNvPr>
          <p:cNvGrpSpPr/>
          <p:nvPr/>
        </p:nvGrpSpPr>
        <p:grpSpPr>
          <a:xfrm>
            <a:off x="2222439" y="2044005"/>
            <a:ext cx="7747121" cy="1512451"/>
            <a:chOff x="2222439" y="2044005"/>
            <a:chExt cx="7747121" cy="1512451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0035BAB-88BC-468D-A169-F958A7C3C8B4}"/>
                </a:ext>
              </a:extLst>
            </p:cNvPr>
            <p:cNvSpPr txBox="1"/>
            <p:nvPr/>
          </p:nvSpPr>
          <p:spPr>
            <a:xfrm>
              <a:off x="2222439" y="2044005"/>
              <a:ext cx="774712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/>
                <a:t>UPPGIFT 25</a:t>
              </a:r>
            </a:p>
            <a:p>
              <a:endParaRPr lang="sv-SE" sz="2800" b="1" dirty="0"/>
            </a:p>
            <a:p>
              <a:r>
                <a:rPr lang="sv-SE" sz="2800" dirty="0"/>
                <a:t>Förklara hur man kan räkna ut hur mycket      +     är. 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37D45249-7E9C-4005-A8CD-755D5F850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5944" y="2746429"/>
              <a:ext cx="381000" cy="790575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4F6F77DC-8CB4-417F-A43B-E7FED29E6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8452" y="2756356"/>
              <a:ext cx="304800" cy="80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3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3813393" y="2459504"/>
            <a:ext cx="45652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/>
              <a:t>Avsnitt 2.2</a:t>
            </a:r>
          </a:p>
          <a:p>
            <a:pPr algn="ctr"/>
            <a:r>
              <a:rPr lang="sv-SE" sz="4000" b="1" dirty="0"/>
              <a:t>BRÅKFORM OCH BLANDAD FORM</a:t>
            </a:r>
          </a:p>
        </p:txBody>
      </p:sp>
    </p:spTree>
    <p:extLst>
      <p:ext uri="{BB962C8B-B14F-4D97-AF65-F5344CB8AC3E}">
        <p14:creationId xmlns:p14="http://schemas.microsoft.com/office/powerpoint/2010/main" val="318516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035BAB-88BC-468D-A169-F958A7C3C8B4}"/>
              </a:ext>
            </a:extLst>
          </p:cNvPr>
          <p:cNvSpPr txBox="1"/>
          <p:nvPr/>
        </p:nvSpPr>
        <p:spPr>
          <a:xfrm>
            <a:off x="1465921" y="2044005"/>
            <a:ext cx="92601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UPPGIFT 33</a:t>
            </a:r>
          </a:p>
          <a:p>
            <a:endParaRPr lang="sv-SE" sz="2800" b="1" dirty="0"/>
          </a:p>
          <a:p>
            <a:r>
              <a:rPr lang="sv-SE" sz="2800" dirty="0"/>
              <a:t>Hur vet man om värdet av ett bråk är större eller mindre än 1?</a:t>
            </a:r>
          </a:p>
        </p:txBody>
      </p:sp>
    </p:spTree>
    <p:extLst>
      <p:ext uri="{BB962C8B-B14F-4D97-AF65-F5344CB8AC3E}">
        <p14:creationId xmlns:p14="http://schemas.microsoft.com/office/powerpoint/2010/main" val="4168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E4B5FAC-4DE0-4CB3-82B5-657A5E597ECF}"/>
              </a:ext>
            </a:extLst>
          </p:cNvPr>
          <p:cNvSpPr txBox="1"/>
          <p:nvPr/>
        </p:nvSpPr>
        <p:spPr>
          <a:xfrm>
            <a:off x="3785392" y="3340313"/>
            <a:ext cx="5956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Jämför din bild med en klasskamrats och förklara för varandra hur ni tänkt.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9E0B4EC2-20CB-4BB2-9E63-52025F31B4A6}"/>
              </a:ext>
            </a:extLst>
          </p:cNvPr>
          <p:cNvGrpSpPr/>
          <p:nvPr/>
        </p:nvGrpSpPr>
        <p:grpSpPr>
          <a:xfrm>
            <a:off x="3785392" y="1605676"/>
            <a:ext cx="4621216" cy="1482083"/>
            <a:chOff x="3785392" y="1605676"/>
            <a:chExt cx="4621216" cy="1482083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0035BAB-88BC-468D-A169-F958A7C3C8B4}"/>
                </a:ext>
              </a:extLst>
            </p:cNvPr>
            <p:cNvSpPr txBox="1"/>
            <p:nvPr/>
          </p:nvSpPr>
          <p:spPr>
            <a:xfrm>
              <a:off x="3785392" y="1605676"/>
              <a:ext cx="46212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/>
                <a:t>UPPGIFT 40</a:t>
              </a:r>
            </a:p>
            <a:p>
              <a:endParaRPr lang="sv-SE" sz="2800" b="1" dirty="0"/>
            </a:p>
            <a:p>
              <a:r>
                <a:rPr lang="sv-SE" sz="2800" dirty="0"/>
                <a:t>Visa med en bild att               .</a:t>
              </a: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15A5D527-F88B-49B8-A777-06FBBD25A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52642" y="2335284"/>
              <a:ext cx="1143000" cy="75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44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9493094-3245-4542-9AB1-88A5579F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81" y="286925"/>
            <a:ext cx="1691008" cy="56036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461CA7E-4CA6-4FCE-979B-96A287A40352}"/>
              </a:ext>
            </a:extLst>
          </p:cNvPr>
          <p:cNvSpPr txBox="1"/>
          <p:nvPr/>
        </p:nvSpPr>
        <p:spPr>
          <a:xfrm>
            <a:off x="3402025" y="3722925"/>
            <a:ext cx="516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Hur kan du visa att det stämmer?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BACDEA7-9410-4329-BEF1-5C913B8ED5E1}"/>
              </a:ext>
            </a:extLst>
          </p:cNvPr>
          <p:cNvGrpSpPr/>
          <p:nvPr/>
        </p:nvGrpSpPr>
        <p:grpSpPr>
          <a:xfrm>
            <a:off x="3402025" y="1874728"/>
            <a:ext cx="6273989" cy="1554272"/>
            <a:chOff x="3402025" y="1874728"/>
            <a:chExt cx="6273989" cy="1554272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50035BAB-88BC-468D-A169-F958A7C3C8B4}"/>
                </a:ext>
              </a:extLst>
            </p:cNvPr>
            <p:cNvSpPr txBox="1"/>
            <p:nvPr/>
          </p:nvSpPr>
          <p:spPr>
            <a:xfrm>
              <a:off x="3402025" y="1874728"/>
              <a:ext cx="627398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/>
                <a:t>UPPGIFT 55</a:t>
              </a:r>
            </a:p>
            <a:p>
              <a:endParaRPr lang="sv-SE" sz="2800" b="1" dirty="0"/>
            </a:p>
            <a:p>
              <a:r>
                <a:rPr lang="sv-SE" sz="2800" dirty="0"/>
                <a:t>Talet       är dubbelt så stort som talet     .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789F40D0-7853-4B6A-99A8-3326354E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0005" y="2667000"/>
              <a:ext cx="533400" cy="76200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230A2BB9-10BC-4E0B-B625-DF879CD44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0506" y="2667000"/>
              <a:ext cx="342900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62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Återblick">
  <a:themeElements>
    <a:clrScheme name="Li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2006</TotalTime>
  <Words>552</Words>
  <Application>Microsoft Office PowerPoint</Application>
  <PresentationFormat>Bredbild</PresentationFormat>
  <Paragraphs>137</Paragraphs>
  <Slides>38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1" baseType="lpstr">
      <vt:lpstr>Calibri</vt:lpstr>
      <vt:lpstr>Calibri Light</vt:lpstr>
      <vt:lpstr>Återblick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Kerstin Dahlin</dc:creator>
  <cp:lastModifiedBy>Kerstin Dahlin</cp:lastModifiedBy>
  <cp:revision>58</cp:revision>
  <dcterms:created xsi:type="dcterms:W3CDTF">2019-08-04T10:07:00Z</dcterms:created>
  <dcterms:modified xsi:type="dcterms:W3CDTF">2021-07-16T12:09:10Z</dcterms:modified>
</cp:coreProperties>
</file>