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269" r:id="rId3"/>
    <p:sldId id="337" r:id="rId4"/>
    <p:sldId id="363" r:id="rId5"/>
    <p:sldId id="257" r:id="rId6"/>
    <p:sldId id="27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5" autoAdjust="0"/>
    <p:restoredTop sz="99038" autoAdjust="0"/>
  </p:normalViewPr>
  <p:slideViewPr>
    <p:cSldViewPr snapToGrid="0" snapToObjects="1">
      <p:cViewPr varScale="1">
        <p:scale>
          <a:sx n="166" d="100"/>
          <a:sy n="166" d="100"/>
        </p:scale>
        <p:origin x="20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>
            <a:extLst>
              <a:ext uri="{FF2B5EF4-FFF2-40B4-BE49-F238E27FC236}">
                <a16:creationId xmlns:a16="http://schemas.microsoft.com/office/drawing/2014/main" id="{3C688D01-E1AF-F14A-AFEB-A065417D993C}"/>
              </a:ext>
            </a:extLst>
          </p:cNvPr>
          <p:cNvGrpSpPr/>
          <p:nvPr/>
        </p:nvGrpSpPr>
        <p:grpSpPr>
          <a:xfrm>
            <a:off x="374073" y="597548"/>
            <a:ext cx="8395854" cy="5799113"/>
            <a:chOff x="1225030" y="40114"/>
            <a:chExt cx="7493515" cy="5668661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C99A2B9A-868D-F448-8A64-DDC7268F7CA3}"/>
                </a:ext>
              </a:extLst>
            </p:cNvPr>
            <p:cNvSpPr/>
            <p:nvPr/>
          </p:nvSpPr>
          <p:spPr>
            <a:xfrm>
              <a:off x="1225030" y="212363"/>
              <a:ext cx="7493515" cy="549641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6AD6E511-90DE-1649-BA20-5EDBF4BEE32D}"/>
                </a:ext>
              </a:extLst>
            </p:cNvPr>
            <p:cNvSpPr txBox="1"/>
            <p:nvPr/>
          </p:nvSpPr>
          <p:spPr>
            <a:xfrm>
              <a:off x="4633543" y="40114"/>
              <a:ext cx="8247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9527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2.6	                                              Sannolikhet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3015"/>
            <a:ext cx="1161498" cy="384895"/>
          </a:xfrm>
          <a:prstGeom prst="rect">
            <a:avLst/>
          </a:prstGeom>
        </p:spPr>
      </p:pic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934544" y="952326"/>
            <a:ext cx="144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Kasta tärning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206869" y="1513035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630686" y="1752259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141940" y="1767647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127244" y="1513035"/>
            <a:ext cx="586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Aktivitetsblad, 2 tärningar och penna </a:t>
            </a: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1310426" y="2293088"/>
            <a:ext cx="5260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När man kastar två vanliga tärningar och multiplicerar de båda resultaten så kan produkten bli ett tal mellan 1 och 36.</a:t>
            </a:r>
          </a:p>
          <a:p>
            <a:endParaRPr lang="sv-SE" sz="600" dirty="0"/>
          </a:p>
          <a:p>
            <a:r>
              <a:rPr lang="sv-SE" sz="1600" dirty="0">
                <a:solidFill>
                  <a:srgbClr val="C00000"/>
                </a:solidFill>
              </a:rPr>
              <a:t>Vilken produkt är vanligast?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980471" y="331034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310427" y="3310343"/>
            <a:ext cx="500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Börja med att gissa vilken produkt som är vanligast.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970556" y="3870675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1310426" y="3870675"/>
            <a:ext cx="6629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Kasta tärningarna och multiplicera de båda talen. </a:t>
            </a: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5A1C5359-07EF-8A49-85BF-7A1F3EB2AE7C}"/>
              </a:ext>
            </a:extLst>
          </p:cNvPr>
          <p:cNvSpPr/>
          <p:nvPr/>
        </p:nvSpPr>
        <p:spPr>
          <a:xfrm>
            <a:off x="1310426" y="4134881"/>
            <a:ext cx="7542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Gör så 100 gånger och anteckna alla resultat i frekvenstabellen på aktivitetsbladet.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118F6B-1C0F-D641-B2BE-5CD3689691C0}"/>
              </a:ext>
            </a:extLst>
          </p:cNvPr>
          <p:cNvSpPr/>
          <p:nvPr/>
        </p:nvSpPr>
        <p:spPr>
          <a:xfrm>
            <a:off x="970556" y="4735880"/>
            <a:ext cx="34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C</a:t>
            </a:r>
            <a:endParaRPr lang="sv-SE" sz="16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9B553FC-7A0D-BC4F-9E85-F1649DDD4464}"/>
              </a:ext>
            </a:extLst>
          </p:cNvPr>
          <p:cNvSpPr/>
          <p:nvPr/>
        </p:nvSpPr>
        <p:spPr>
          <a:xfrm>
            <a:off x="1310426" y="4720395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a)  Vilken produkt var vanligast?</a:t>
            </a:r>
            <a:endParaRPr lang="sv-SE" sz="1600" dirty="0">
              <a:latin typeface="+mn-lt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2C90A03-271D-F741-A859-9127A472E25F}"/>
              </a:ext>
            </a:extLst>
          </p:cNvPr>
          <p:cNvSpPr/>
          <p:nvPr/>
        </p:nvSpPr>
        <p:spPr>
          <a:xfrm>
            <a:off x="1300660" y="5081278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b)  Hur många procent av kasten gav den produkten?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CF8CF0-0D43-0F46-8AF0-5271499D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220" t="-9006" r="-15655" b="-11604"/>
          <a:stretch/>
        </p:blipFill>
        <p:spPr>
          <a:xfrm>
            <a:off x="5907496" y="657189"/>
            <a:ext cx="3020012" cy="1901699"/>
          </a:xfrm>
          <a:prstGeom prst="ellipse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011AD75C-3642-144F-B29C-EB5EFF8B7B88}"/>
              </a:ext>
            </a:extLst>
          </p:cNvPr>
          <p:cNvSpPr/>
          <p:nvPr/>
        </p:nvSpPr>
        <p:spPr>
          <a:xfrm>
            <a:off x="970556" y="5678938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D</a:t>
            </a:r>
            <a:endParaRPr lang="sv-SE" sz="16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1856624-F278-184D-8522-29E7D2CEAA2D}"/>
              </a:ext>
            </a:extLst>
          </p:cNvPr>
          <p:cNvSpPr/>
          <p:nvPr/>
        </p:nvSpPr>
        <p:spPr>
          <a:xfrm>
            <a:off x="1310426" y="5683415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Jämför ert resultat med en annan grupp.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5" grpId="0"/>
      <p:bldP spid="166" grpId="0"/>
      <p:bldP spid="167" grpId="0"/>
      <p:bldP spid="195" grpId="0"/>
      <p:bldP spid="196" grpId="0"/>
      <p:bldP spid="199" grpId="0"/>
      <p:bldP spid="24" grpId="0"/>
      <p:bldP spid="25" grpId="0"/>
      <p:bldP spid="29" grpId="0"/>
      <p:bldP spid="30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00728" y="280312"/>
            <a:ext cx="238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Beräkna sannolikheten</a:t>
            </a:r>
          </a:p>
        </p:txBody>
      </p:sp>
      <p:sp>
        <p:nvSpPr>
          <p:cNvPr id="3" name="Rektangel 2"/>
          <p:cNvSpPr/>
          <p:nvPr/>
        </p:nvSpPr>
        <p:spPr>
          <a:xfrm>
            <a:off x="785295" y="4605998"/>
            <a:ext cx="813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brukar anges som en </a:t>
            </a:r>
            <a:r>
              <a:rPr lang="sv-SE" b="1" i="1" dirty="0">
                <a:solidFill>
                  <a:srgbClr val="C00000"/>
                </a:solidFill>
              </a:rPr>
              <a:t>andel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i bråkform, procentform eller decimalform.</a:t>
            </a:r>
          </a:p>
        </p:txBody>
      </p:sp>
      <p:sp>
        <p:nvSpPr>
          <p:cNvPr id="5" name="Rektangel 4"/>
          <p:cNvSpPr/>
          <p:nvPr/>
        </p:nvSpPr>
        <p:spPr>
          <a:xfrm>
            <a:off x="1477642" y="3553412"/>
            <a:ext cx="59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förkortas</a:t>
            </a:r>
            <a:r>
              <a:rPr lang="sv-SE" b="1" dirty="0">
                <a:solidFill>
                  <a:srgbClr val="800000"/>
                </a:solidFill>
              </a:rPr>
              <a:t> </a:t>
            </a:r>
            <a:r>
              <a:rPr lang="sv-SE" b="1" i="1" dirty="0">
                <a:solidFill>
                  <a:srgbClr val="C00000"/>
                </a:solidFill>
              </a:rPr>
              <a:t>P</a:t>
            </a:r>
            <a:r>
              <a:rPr lang="sv-SE" dirty="0"/>
              <a:t>, från engelskans </a:t>
            </a:r>
            <a:r>
              <a:rPr lang="sv-SE" i="1" dirty="0" err="1">
                <a:solidFill>
                  <a:srgbClr val="C00000"/>
                </a:solidFill>
              </a:rPr>
              <a:t>probability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7642" y="1667282"/>
            <a:ext cx="758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att det finns 10 </a:t>
            </a:r>
            <a:r>
              <a:rPr lang="sv-SE" i="1" dirty="0">
                <a:solidFill>
                  <a:srgbClr val="C00000"/>
                </a:solidFill>
              </a:rPr>
              <a:t>möjliga utfall </a:t>
            </a:r>
            <a:r>
              <a:rPr lang="sv-SE" dirty="0"/>
              <a:t>och alla är lika sannolika. 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4296563" y="3941321"/>
            <a:ext cx="418704" cy="631689"/>
            <a:chOff x="3840878" y="1869536"/>
            <a:chExt cx="418704" cy="631689"/>
          </a:xfrm>
        </p:grpSpPr>
        <p:sp>
          <p:nvSpPr>
            <p:cNvPr id="8" name="textruta 7"/>
            <p:cNvSpPr txBox="1"/>
            <p:nvPr/>
          </p:nvSpPr>
          <p:spPr>
            <a:xfrm>
              <a:off x="3899400" y="18695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840878" y="213189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10" name="Rak 9"/>
            <p:cNvCxnSpPr>
              <a:cxnSpLocks/>
            </p:cNvCxnSpPr>
            <p:nvPr/>
          </p:nvCxnSpPr>
          <p:spPr>
            <a:xfrm>
              <a:off x="3948012" y="2164881"/>
              <a:ext cx="18446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ktangel 10"/>
          <p:cNvSpPr/>
          <p:nvPr/>
        </p:nvSpPr>
        <p:spPr>
          <a:xfrm>
            <a:off x="3387294" y="4047056"/>
            <a:ext cx="110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(vinst) = 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A023F2BE-B442-134E-AAA9-C034E156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3015"/>
            <a:ext cx="1161498" cy="384895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9FA4734C-EEB2-3240-9E67-787CD43BC433}"/>
              </a:ext>
            </a:extLst>
          </p:cNvPr>
          <p:cNvSpPr/>
          <p:nvPr/>
        </p:nvSpPr>
        <p:spPr>
          <a:xfrm>
            <a:off x="1477642" y="676177"/>
            <a:ext cx="468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du satsat på talet 7 när hjulet snurras. Hur stor är </a:t>
            </a:r>
            <a:r>
              <a:rPr lang="sv-SE" i="1" dirty="0">
                <a:solidFill>
                  <a:srgbClr val="C00000"/>
                </a:solidFill>
              </a:rPr>
              <a:t>sannolikheten</a:t>
            </a:r>
            <a:r>
              <a:rPr lang="sv-SE" i="1" dirty="0"/>
              <a:t> </a:t>
            </a:r>
            <a:r>
              <a:rPr lang="sv-SE" dirty="0"/>
              <a:t>att du vinner?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5FAA202-24DD-6440-B0B3-498EB09B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49" y="271519"/>
            <a:ext cx="1332167" cy="1284871"/>
          </a:xfrm>
          <a:prstGeom prst="rect">
            <a:avLst/>
          </a:prstGeom>
        </p:spPr>
      </p:pic>
      <p:sp>
        <p:nvSpPr>
          <p:cNvPr id="42" name="Rektangel 41">
            <a:extLst>
              <a:ext uri="{FF2B5EF4-FFF2-40B4-BE49-F238E27FC236}">
                <a16:creationId xmlns:a16="http://schemas.microsoft.com/office/drawing/2014/main" id="{64EB3EDF-5B77-034E-84BE-AC1A2C215FCE}"/>
              </a:ext>
            </a:extLst>
          </p:cNvPr>
          <p:cNvSpPr/>
          <p:nvPr/>
        </p:nvSpPr>
        <p:spPr>
          <a:xfrm>
            <a:off x="1477642" y="1357498"/>
            <a:ext cx="3368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Hjulet kan stanna på tio olika tal.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F06CE22-AC63-FF4F-92E3-DEE84AEEDA3E}"/>
              </a:ext>
            </a:extLst>
          </p:cNvPr>
          <p:cNvSpPr/>
          <p:nvPr/>
        </p:nvSpPr>
        <p:spPr>
          <a:xfrm>
            <a:off x="1477642" y="2096695"/>
            <a:ext cx="704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det är bara om hjulet stannar på 7:an som du vinner.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B5FC04D-0B51-E143-970D-9661D6D66A2D}"/>
              </a:ext>
            </a:extLst>
          </p:cNvPr>
          <p:cNvSpPr/>
          <p:nvPr/>
        </p:nvSpPr>
        <p:spPr>
          <a:xfrm>
            <a:off x="1477642" y="2394896"/>
            <a:ext cx="404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ett så kallat </a:t>
            </a:r>
            <a:r>
              <a:rPr lang="sv-SE" i="1" dirty="0">
                <a:solidFill>
                  <a:srgbClr val="C00000"/>
                </a:solidFill>
              </a:rPr>
              <a:t>gynnsamt utfall</a:t>
            </a:r>
            <a:r>
              <a:rPr lang="sv-SE" dirty="0"/>
              <a:t>.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3DC4D78-7006-3C48-9323-E379B6D22638}"/>
              </a:ext>
            </a:extLst>
          </p:cNvPr>
          <p:cNvSpPr/>
          <p:nvPr/>
        </p:nvSpPr>
        <p:spPr>
          <a:xfrm>
            <a:off x="1477642" y="2845290"/>
            <a:ext cx="529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räknar ut sannolikheten för vinst genom att </a:t>
            </a:r>
            <a:r>
              <a:rPr lang="sv-SE" dirty="0">
                <a:solidFill>
                  <a:srgbClr val="C00000"/>
                </a:solidFill>
              </a:rPr>
              <a:t>dividera</a:t>
            </a:r>
            <a:r>
              <a:rPr lang="sv-SE" dirty="0"/>
              <a:t> antalet </a:t>
            </a:r>
            <a:r>
              <a:rPr lang="sv-SE" dirty="0">
                <a:solidFill>
                  <a:srgbClr val="C00000"/>
                </a:solidFill>
              </a:rPr>
              <a:t>gynnsamma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utfall</a:t>
            </a:r>
            <a:r>
              <a:rPr lang="sv-SE" dirty="0"/>
              <a:t> med antalet </a:t>
            </a:r>
            <a:r>
              <a:rPr lang="sv-SE" dirty="0">
                <a:solidFill>
                  <a:srgbClr val="C00000"/>
                </a:solidFill>
              </a:rPr>
              <a:t>möjliga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utfall</a:t>
            </a:r>
            <a:r>
              <a:rPr lang="sv-SE" dirty="0"/>
              <a:t>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FE5931C7-01FC-2642-8ED5-62558AF51494}"/>
              </a:ext>
            </a:extLst>
          </p:cNvPr>
          <p:cNvSpPr/>
          <p:nvPr/>
        </p:nvSpPr>
        <p:spPr>
          <a:xfrm>
            <a:off x="4554453" y="40401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832390A-F6DA-C946-92FE-AEC03B68F986}"/>
              </a:ext>
            </a:extLst>
          </p:cNvPr>
          <p:cNvSpPr/>
          <p:nvPr/>
        </p:nvSpPr>
        <p:spPr>
          <a:xfrm>
            <a:off x="4715267" y="4033983"/>
            <a:ext cx="967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10 % =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C171F20-BDEF-3F4F-B638-19DD0FB93A7F}"/>
              </a:ext>
            </a:extLst>
          </p:cNvPr>
          <p:cNvSpPr/>
          <p:nvPr/>
        </p:nvSpPr>
        <p:spPr>
          <a:xfrm>
            <a:off x="5399150" y="4040147"/>
            <a:ext cx="56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0,1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5E36011B-76BF-0F48-95B0-77D7AAC64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129" y="5127410"/>
            <a:ext cx="5392729" cy="806709"/>
          </a:xfrm>
          <a:prstGeom prst="rect">
            <a:avLst/>
          </a:prstGeom>
        </p:spPr>
      </p:pic>
      <p:sp>
        <p:nvSpPr>
          <p:cNvPr id="51" name="Rektangel 50">
            <a:extLst>
              <a:ext uri="{FF2B5EF4-FFF2-40B4-BE49-F238E27FC236}">
                <a16:creationId xmlns:a16="http://schemas.microsoft.com/office/drawing/2014/main" id="{0BEAB9BD-CE08-6247-A65E-2042CCC3C0FB}"/>
              </a:ext>
            </a:extLst>
          </p:cNvPr>
          <p:cNvSpPr/>
          <p:nvPr/>
        </p:nvSpPr>
        <p:spPr>
          <a:xfrm>
            <a:off x="425844" y="6265958"/>
            <a:ext cx="885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dirty="0">
                <a:solidFill>
                  <a:srgbClr val="C00000"/>
                </a:solidFill>
              </a:rPr>
              <a:t>positiv</a:t>
            </a:r>
            <a:r>
              <a:rPr lang="sv-SE" dirty="0"/>
              <a:t> sannolikhet kallas ibland för </a:t>
            </a:r>
            <a:r>
              <a:rPr lang="sv-SE" i="1" dirty="0">
                <a:solidFill>
                  <a:srgbClr val="C00000"/>
                </a:solidFill>
              </a:rPr>
              <a:t>chans </a:t>
            </a:r>
            <a:r>
              <a:rPr lang="sv-SE" dirty="0"/>
              <a:t>medan en </a:t>
            </a:r>
            <a:r>
              <a:rPr lang="sv-SE" dirty="0">
                <a:solidFill>
                  <a:srgbClr val="0070C0"/>
                </a:solidFill>
              </a:rPr>
              <a:t>negativ </a:t>
            </a:r>
            <a:r>
              <a:rPr lang="sv-SE" dirty="0"/>
              <a:t>sannolikhet kan kallas </a:t>
            </a:r>
            <a:r>
              <a:rPr lang="sv-SE" i="1" dirty="0">
                <a:solidFill>
                  <a:srgbClr val="0070C0"/>
                </a:solidFill>
              </a:rPr>
              <a:t>risk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5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ärning - röd - Pokershopping.se">
            <a:extLst>
              <a:ext uri="{FF2B5EF4-FFF2-40B4-BE49-F238E27FC236}">
                <a16:creationId xmlns:a16="http://schemas.microsoft.com/office/drawing/2014/main" id="{27B25ABF-0F9E-FE48-B95F-7049E1BC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02" y="379922"/>
            <a:ext cx="1488440" cy="14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7BB0A77-5FA0-8A41-8EA9-80468F3473CD}"/>
              </a:ext>
            </a:extLst>
          </p:cNvPr>
          <p:cNvSpPr/>
          <p:nvPr/>
        </p:nvSpPr>
        <p:spPr>
          <a:xfrm>
            <a:off x="3500728" y="280312"/>
            <a:ext cx="129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Förkortning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67DE05-5840-034A-8BE2-879D5579DF9C}"/>
              </a:ext>
            </a:extLst>
          </p:cNvPr>
          <p:cNvSpPr/>
          <p:nvPr/>
        </p:nvSpPr>
        <p:spPr>
          <a:xfrm>
            <a:off x="1104993" y="1886275"/>
            <a:ext cx="758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är </a:t>
            </a:r>
            <a:r>
              <a:rPr lang="sv-SE" dirty="0">
                <a:solidFill>
                  <a:srgbClr val="C00000"/>
                </a:solidFill>
              </a:rPr>
              <a:t>tre gynnsamma utfall</a:t>
            </a:r>
            <a:r>
              <a:rPr lang="sv-SE" dirty="0"/>
              <a:t>, eftersom de jämna talen, är </a:t>
            </a:r>
            <a:r>
              <a:rPr lang="sv-SE" b="1" dirty="0"/>
              <a:t>2</a:t>
            </a:r>
            <a:r>
              <a:rPr lang="sv-SE" dirty="0"/>
              <a:t>, </a:t>
            </a:r>
            <a:r>
              <a:rPr lang="sv-SE" b="1" dirty="0"/>
              <a:t>4</a:t>
            </a:r>
            <a:r>
              <a:rPr lang="sv-SE" dirty="0"/>
              <a:t> och </a:t>
            </a:r>
            <a:r>
              <a:rPr lang="sv-SE" b="1" dirty="0"/>
              <a:t>6</a:t>
            </a:r>
            <a:r>
              <a:rPr lang="sv-SE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38735D2-984A-F745-8D10-41702147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633" y="133015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26C6461-27B9-C84E-9072-07E242864CAE}"/>
              </a:ext>
            </a:extLst>
          </p:cNvPr>
          <p:cNvSpPr/>
          <p:nvPr/>
        </p:nvSpPr>
        <p:spPr>
          <a:xfrm>
            <a:off x="1464578" y="955128"/>
            <a:ext cx="722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kastar en vanlig tärning finns det </a:t>
            </a:r>
            <a:r>
              <a:rPr lang="sv-SE" dirty="0">
                <a:solidFill>
                  <a:srgbClr val="C00000"/>
                </a:solidFill>
              </a:rPr>
              <a:t>sex möjliga utfall</a:t>
            </a:r>
            <a:r>
              <a:rPr lang="sv-SE" dirty="0"/>
              <a:t>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84F6FBE-66CF-394B-B8D6-563F5026ACF9}"/>
              </a:ext>
            </a:extLst>
          </p:cNvPr>
          <p:cNvSpPr/>
          <p:nvPr/>
        </p:nvSpPr>
        <p:spPr>
          <a:xfrm>
            <a:off x="660583" y="1522210"/>
            <a:ext cx="8268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man får ett jämnt tal om man kastar en vanlig tärning?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BD607A5-0957-454F-9D77-0B5C5C2C1600}"/>
              </a:ext>
            </a:extLst>
          </p:cNvPr>
          <p:cNvSpPr/>
          <p:nvPr/>
        </p:nvSpPr>
        <p:spPr>
          <a:xfrm>
            <a:off x="1598608" y="2437293"/>
            <a:ext cx="5600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teckna sannolikheten för att få ett jämnt tal så här: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411A94F-18FE-0342-93E8-088130F90D87}"/>
              </a:ext>
            </a:extLst>
          </p:cNvPr>
          <p:cNvGrpSpPr/>
          <p:nvPr/>
        </p:nvGrpSpPr>
        <p:grpSpPr>
          <a:xfrm>
            <a:off x="2982635" y="2845702"/>
            <a:ext cx="2854847" cy="670556"/>
            <a:chOff x="3835722" y="1802612"/>
            <a:chExt cx="2854847" cy="670556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2C52BB4-556A-4143-9A9D-57B9586E4E9D}"/>
                </a:ext>
              </a:extLst>
            </p:cNvPr>
            <p:cNvSpPr txBox="1"/>
            <p:nvPr/>
          </p:nvSpPr>
          <p:spPr>
            <a:xfrm>
              <a:off x="3835722" y="1802612"/>
              <a:ext cx="2567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antalet gynnsamma utfall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2380140-9B38-7046-95B0-B1C34449D1C8}"/>
                </a:ext>
              </a:extLst>
            </p:cNvPr>
            <p:cNvSpPr txBox="1"/>
            <p:nvPr/>
          </p:nvSpPr>
          <p:spPr>
            <a:xfrm>
              <a:off x="4084499" y="2103836"/>
              <a:ext cx="2606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antalet möjliga utfall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D7AE01E7-AD0E-D84E-9F2F-34F0815CBCF8}"/>
                </a:ext>
              </a:extLst>
            </p:cNvPr>
            <p:cNvCxnSpPr>
              <a:cxnSpLocks/>
            </p:cNvCxnSpPr>
            <p:nvPr/>
          </p:nvCxnSpPr>
          <p:spPr>
            <a:xfrm>
              <a:off x="3930832" y="2156957"/>
              <a:ext cx="2316748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48FDCC49-90D5-C440-8206-B71CB03FEEE7}"/>
              </a:ext>
            </a:extLst>
          </p:cNvPr>
          <p:cNvSpPr/>
          <p:nvPr/>
        </p:nvSpPr>
        <p:spPr>
          <a:xfrm>
            <a:off x="2078522" y="3018361"/>
            <a:ext cx="110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(vinst) = 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A86BD7DC-DB7D-D946-9348-31FFA6E752BC}"/>
              </a:ext>
            </a:extLst>
          </p:cNvPr>
          <p:cNvGrpSpPr/>
          <p:nvPr/>
        </p:nvGrpSpPr>
        <p:grpSpPr>
          <a:xfrm>
            <a:off x="5642386" y="2893851"/>
            <a:ext cx="316016" cy="618952"/>
            <a:chOff x="3889403" y="1858685"/>
            <a:chExt cx="316016" cy="618952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BE91F206-6346-0C41-BC99-23A0EDC8F639}"/>
                </a:ext>
              </a:extLst>
            </p:cNvPr>
            <p:cNvSpPr txBox="1"/>
            <p:nvPr/>
          </p:nvSpPr>
          <p:spPr>
            <a:xfrm>
              <a:off x="3903759" y="185868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4D4E729-F9DF-A548-8421-8005E334957B}"/>
                </a:ext>
              </a:extLst>
            </p:cNvPr>
            <p:cNvSpPr txBox="1"/>
            <p:nvPr/>
          </p:nvSpPr>
          <p:spPr>
            <a:xfrm>
              <a:off x="3889403" y="21083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CB9097F9-D8BB-4948-A9E0-0D5BECF585DF}"/>
                </a:ext>
              </a:extLst>
            </p:cNvPr>
            <p:cNvCxnSpPr>
              <a:cxnSpLocks/>
            </p:cNvCxnSpPr>
            <p:nvPr/>
          </p:nvCxnSpPr>
          <p:spPr>
            <a:xfrm>
              <a:off x="3948012" y="2164881"/>
              <a:ext cx="184469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CF9EEC02-F5C1-C440-8400-171C4511C110}"/>
              </a:ext>
            </a:extLst>
          </p:cNvPr>
          <p:cNvSpPr/>
          <p:nvPr/>
        </p:nvSpPr>
        <p:spPr>
          <a:xfrm>
            <a:off x="5394493" y="3015381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8C36C46-C777-8F49-8194-8B339C2BFE44}"/>
              </a:ext>
            </a:extLst>
          </p:cNvPr>
          <p:cNvSpPr/>
          <p:nvPr/>
        </p:nvSpPr>
        <p:spPr>
          <a:xfrm>
            <a:off x="1734074" y="3720132"/>
            <a:ext cx="5600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ser också att hälften av utfallen är gynnsamma.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E7B9AE5C-031E-6244-B4B0-F17A248A3A98}"/>
              </a:ext>
            </a:extLst>
          </p:cNvPr>
          <p:cNvGrpSpPr/>
          <p:nvPr/>
        </p:nvGrpSpPr>
        <p:grpSpPr>
          <a:xfrm>
            <a:off x="3450183" y="4038205"/>
            <a:ext cx="1601282" cy="594104"/>
            <a:chOff x="2663668" y="4316104"/>
            <a:chExt cx="1601282" cy="594104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2A2EE220-D05B-534C-B029-481732FD621D}"/>
                </a:ext>
              </a:extLst>
            </p:cNvPr>
            <p:cNvGrpSpPr/>
            <p:nvPr/>
          </p:nvGrpSpPr>
          <p:grpSpPr>
            <a:xfrm>
              <a:off x="3551461" y="4316104"/>
              <a:ext cx="309752" cy="594104"/>
              <a:chOff x="3881324" y="1870490"/>
              <a:chExt cx="309752" cy="594104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94C0FD13-77AF-D544-984E-ED29582681FE}"/>
                  </a:ext>
                </a:extLst>
              </p:cNvPr>
              <p:cNvSpPr txBox="1"/>
              <p:nvPr/>
            </p:nvSpPr>
            <p:spPr>
              <a:xfrm>
                <a:off x="3889416" y="187049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8DFF12B0-477B-704F-A1AC-297C3CEDC53D}"/>
                  </a:ext>
                </a:extLst>
              </p:cNvPr>
              <p:cNvSpPr txBox="1"/>
              <p:nvPr/>
            </p:nvSpPr>
            <p:spPr>
              <a:xfrm>
                <a:off x="3881324" y="20952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B0F3B28B-DD75-B445-9334-FDF876948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8012" y="2164881"/>
                <a:ext cx="18446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742C5FEA-77C8-964E-B8D1-CDD3C602CD99}"/>
                </a:ext>
              </a:extLst>
            </p:cNvPr>
            <p:cNvSpPr/>
            <p:nvPr/>
          </p:nvSpPr>
          <p:spPr>
            <a:xfrm>
              <a:off x="2663668" y="4420885"/>
              <a:ext cx="1483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Alltså är       = </a:t>
              </a: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3FB5702-7A20-764B-92E2-6635CFA67357}"/>
                </a:ext>
              </a:extLst>
            </p:cNvPr>
            <p:cNvGrpSpPr/>
            <p:nvPr/>
          </p:nvGrpSpPr>
          <p:grpSpPr>
            <a:xfrm>
              <a:off x="3955198" y="4316104"/>
              <a:ext cx="309752" cy="594104"/>
              <a:chOff x="3881324" y="1870490"/>
              <a:chExt cx="309752" cy="594104"/>
            </a:xfrm>
          </p:grpSpPr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25837FB5-74AB-5F43-A42F-F6A96007C50D}"/>
                  </a:ext>
                </a:extLst>
              </p:cNvPr>
              <p:cNvSpPr txBox="1"/>
              <p:nvPr/>
            </p:nvSpPr>
            <p:spPr>
              <a:xfrm>
                <a:off x="3889416" y="187049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DB75BFF1-2444-4E4A-A330-F05474887E83}"/>
                  </a:ext>
                </a:extLst>
              </p:cNvPr>
              <p:cNvSpPr txBox="1"/>
              <p:nvPr/>
            </p:nvSpPr>
            <p:spPr>
              <a:xfrm>
                <a:off x="3881324" y="20952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2A3FC346-51CF-B74D-B516-02D2A6233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8012" y="2164881"/>
                <a:ext cx="18446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4EB47BD-679A-BD46-8273-6237CB32D0F7}"/>
              </a:ext>
            </a:extLst>
          </p:cNvPr>
          <p:cNvGrpSpPr/>
          <p:nvPr/>
        </p:nvGrpSpPr>
        <p:grpSpPr>
          <a:xfrm>
            <a:off x="1147168" y="4745170"/>
            <a:ext cx="7858580" cy="620795"/>
            <a:chOff x="1051909" y="5643459"/>
            <a:chExt cx="7858580" cy="620795"/>
          </a:xfrm>
        </p:grpSpPr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5EB6E3C7-E824-5347-BA29-4BC3E214FFD7}"/>
                </a:ext>
              </a:extLst>
            </p:cNvPr>
            <p:cNvGrpSpPr/>
            <p:nvPr/>
          </p:nvGrpSpPr>
          <p:grpSpPr>
            <a:xfrm>
              <a:off x="3853905" y="5643459"/>
              <a:ext cx="301660" cy="620795"/>
              <a:chOff x="3753985" y="1920899"/>
              <a:chExt cx="301660" cy="620795"/>
            </a:xfrm>
          </p:grpSpPr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595C448B-D605-7F49-ACCB-2890B79AD584}"/>
                  </a:ext>
                </a:extLst>
              </p:cNvPr>
              <p:cNvSpPr txBox="1"/>
              <p:nvPr/>
            </p:nvSpPr>
            <p:spPr>
              <a:xfrm>
                <a:off x="3753985" y="192089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52B223B2-C650-7D40-9122-A1F9143FA808}"/>
                  </a:ext>
                </a:extLst>
              </p:cNvPr>
              <p:cNvSpPr txBox="1"/>
              <p:nvPr/>
            </p:nvSpPr>
            <p:spPr>
              <a:xfrm>
                <a:off x="3753985" y="217236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8D445866-D5C6-0947-9EE6-E90CC577E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4786" y="2228772"/>
                <a:ext cx="1829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A7AC711F-9F6B-9444-876E-386270E910A8}"/>
                </a:ext>
              </a:extLst>
            </p:cNvPr>
            <p:cNvSpPr/>
            <p:nvPr/>
          </p:nvSpPr>
          <p:spPr>
            <a:xfrm>
              <a:off x="1051909" y="5740705"/>
              <a:ext cx="78585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till        dividerar vi täljare och nämnare med </a:t>
              </a:r>
              <a:r>
                <a:rPr lang="sv-SE" b="1" dirty="0">
                  <a:solidFill>
                    <a:srgbClr val="C00000"/>
                  </a:solidFill>
                </a:rPr>
                <a:t>3</a:t>
              </a:r>
              <a:r>
                <a:rPr lang="sv-SE" dirty="0"/>
                <a:t>.</a:t>
              </a:r>
            </a:p>
          </p:txBody>
        </p:sp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ED697FBE-9DA4-7648-BE96-5A1F6BE7926C}"/>
                </a:ext>
              </a:extLst>
            </p:cNvPr>
            <p:cNvGrpSpPr/>
            <p:nvPr/>
          </p:nvGrpSpPr>
          <p:grpSpPr>
            <a:xfrm>
              <a:off x="3154779" y="5648772"/>
              <a:ext cx="306807" cy="613748"/>
              <a:chOff x="3887393" y="1898943"/>
              <a:chExt cx="306807" cy="613748"/>
            </a:xfrm>
          </p:grpSpPr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7C15145C-D295-414A-AACA-12852559A30F}"/>
                  </a:ext>
                </a:extLst>
              </p:cNvPr>
              <p:cNvSpPr txBox="1"/>
              <p:nvPr/>
            </p:nvSpPr>
            <p:spPr>
              <a:xfrm>
                <a:off x="3892540" y="18989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2BEE51C4-CD7A-3D4B-8454-318EE40D270C}"/>
                  </a:ext>
                </a:extLst>
              </p:cNvPr>
              <p:cNvSpPr txBox="1"/>
              <p:nvPr/>
            </p:nvSpPr>
            <p:spPr>
              <a:xfrm>
                <a:off x="3887393" y="214335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965AE046-F20B-EF4B-A423-5FB9EAEED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8654" y="2199769"/>
                <a:ext cx="18943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ektangel 42">
            <a:extLst>
              <a:ext uri="{FF2B5EF4-FFF2-40B4-BE49-F238E27FC236}">
                <a16:creationId xmlns:a16="http://schemas.microsoft.com/office/drawing/2014/main" id="{36583C74-7A28-6447-89EB-F1BB350AAA6E}"/>
              </a:ext>
            </a:extLst>
          </p:cNvPr>
          <p:cNvSpPr/>
          <p:nvPr/>
        </p:nvSpPr>
        <p:spPr>
          <a:xfrm>
            <a:off x="1763486" y="5577688"/>
            <a:ext cx="3069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i="1" dirty="0">
                <a:solidFill>
                  <a:srgbClr val="C00000"/>
                </a:solidFill>
              </a:rPr>
              <a:t>förkortar</a:t>
            </a:r>
            <a:r>
              <a:rPr lang="sv-SE" dirty="0"/>
              <a:t> med </a:t>
            </a:r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dirty="0"/>
              <a:t>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119A9B2-6BA2-FF43-A0A8-8AE0ADFC7EA8}"/>
              </a:ext>
            </a:extLst>
          </p:cNvPr>
          <p:cNvSpPr/>
          <p:nvPr/>
        </p:nvSpPr>
        <p:spPr>
          <a:xfrm>
            <a:off x="2047809" y="6319284"/>
            <a:ext cx="7217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inte förkorta mer. Bråket är skrivet i </a:t>
            </a:r>
            <a:r>
              <a:rPr lang="sv-SE" i="1" dirty="0">
                <a:solidFill>
                  <a:srgbClr val="C00000"/>
                </a:solidFill>
              </a:rPr>
              <a:t>enklaste form</a:t>
            </a:r>
            <a:r>
              <a:rPr lang="sv-SE" dirty="0"/>
              <a:t>.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7F1AB818-4C22-204D-9DAB-84C2789CB0A7}"/>
              </a:ext>
            </a:extLst>
          </p:cNvPr>
          <p:cNvGrpSpPr/>
          <p:nvPr/>
        </p:nvGrpSpPr>
        <p:grpSpPr>
          <a:xfrm>
            <a:off x="4821054" y="5457381"/>
            <a:ext cx="681697" cy="642231"/>
            <a:chOff x="6442669" y="2945054"/>
            <a:chExt cx="681697" cy="642231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3D2FB41-8B2B-814B-9E15-8D07CDE22FB8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126E88F3-622B-D447-90A0-ED10F7DD3D44}"/>
                </a:ext>
              </a:extLst>
            </p:cNvPr>
            <p:cNvGrpSpPr/>
            <p:nvPr/>
          </p:nvGrpSpPr>
          <p:grpSpPr>
            <a:xfrm>
              <a:off x="6442669" y="2945054"/>
              <a:ext cx="334426" cy="642231"/>
              <a:chOff x="3932007" y="1896971"/>
              <a:chExt cx="334426" cy="642231"/>
            </a:xfrm>
          </p:grpSpPr>
          <p:sp>
            <p:nvSpPr>
              <p:cNvPr id="48" name="textruta 47">
                <a:extLst>
                  <a:ext uri="{FF2B5EF4-FFF2-40B4-BE49-F238E27FC236}">
                    <a16:creationId xmlns:a16="http://schemas.microsoft.com/office/drawing/2014/main" id="{59065DD9-AB0B-1548-B1BF-54630F1CB0EB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0A1CDBB2-4277-7E46-81D9-F7E56E708BF9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5BB5D409-10FA-0347-8EC1-D1F855381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ruta 50">
            <a:extLst>
              <a:ext uri="{FF2B5EF4-FFF2-40B4-BE49-F238E27FC236}">
                <a16:creationId xmlns:a16="http://schemas.microsoft.com/office/drawing/2014/main" id="{76FA60E3-C9C2-DD4C-A026-A35E1C9BF7D5}"/>
              </a:ext>
            </a:extLst>
          </p:cNvPr>
          <p:cNvSpPr txBox="1"/>
          <p:nvPr/>
        </p:nvSpPr>
        <p:spPr>
          <a:xfrm>
            <a:off x="4959448" y="5457381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/3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7A11D399-7F17-D944-8D38-72C6FDD2C394}"/>
              </a:ext>
            </a:extLst>
          </p:cNvPr>
          <p:cNvGrpSpPr/>
          <p:nvPr/>
        </p:nvGrpSpPr>
        <p:grpSpPr>
          <a:xfrm>
            <a:off x="5404520" y="5469591"/>
            <a:ext cx="326645" cy="634531"/>
            <a:chOff x="3997476" y="1904484"/>
            <a:chExt cx="326645" cy="634531"/>
          </a:xfrm>
        </p:grpSpPr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A2CE3D73-AB2B-D041-836D-B54B0CE2387D}"/>
                </a:ext>
              </a:extLst>
            </p:cNvPr>
            <p:cNvSpPr txBox="1"/>
            <p:nvPr/>
          </p:nvSpPr>
          <p:spPr>
            <a:xfrm>
              <a:off x="3997476" y="190448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9F925FA0-EC6E-8D4A-A878-5926B054AABF}"/>
                </a:ext>
              </a:extLst>
            </p:cNvPr>
            <p:cNvSpPr txBox="1"/>
            <p:nvPr/>
          </p:nvSpPr>
          <p:spPr>
            <a:xfrm>
              <a:off x="4009611" y="213890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93333AB5-58CD-0F4A-8C9A-FA2B61B55D4E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168848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ruta 55">
            <a:extLst>
              <a:ext uri="{FF2B5EF4-FFF2-40B4-BE49-F238E27FC236}">
                <a16:creationId xmlns:a16="http://schemas.microsoft.com/office/drawing/2014/main" id="{47EB1921-3E43-134D-8DFE-CE12D0356689}"/>
              </a:ext>
            </a:extLst>
          </p:cNvPr>
          <p:cNvSpPr txBox="1"/>
          <p:nvPr/>
        </p:nvSpPr>
        <p:spPr>
          <a:xfrm>
            <a:off x="4945799" y="5685054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26242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3" grpId="0"/>
      <p:bldP spid="18" grpId="0"/>
      <p:bldP spid="22" grpId="0"/>
      <p:bldP spid="43" grpId="0"/>
      <p:bldP spid="44" grpId="0"/>
      <p:bldP spid="51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FF90E78-B98D-B34D-B187-BFE01F2015F0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EA94EA-6347-9D47-B094-28C05F17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36" y="293242"/>
            <a:ext cx="1161498" cy="384895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A56E678B-B1D5-5141-9DC8-BF24D4E0D665}"/>
              </a:ext>
            </a:extLst>
          </p:cNvPr>
          <p:cNvGrpSpPr/>
          <p:nvPr/>
        </p:nvGrpSpPr>
        <p:grpSpPr>
          <a:xfrm>
            <a:off x="2220353" y="353511"/>
            <a:ext cx="3672757" cy="655375"/>
            <a:chOff x="2474353" y="353511"/>
            <a:chExt cx="3672757" cy="65537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2DD05DA9-C429-5748-BB99-3E21ADF8A691}"/>
                </a:ext>
              </a:extLst>
            </p:cNvPr>
            <p:cNvGrpSpPr/>
            <p:nvPr/>
          </p:nvGrpSpPr>
          <p:grpSpPr>
            <a:xfrm>
              <a:off x="2804501" y="353511"/>
              <a:ext cx="3342609" cy="655375"/>
              <a:chOff x="1541433" y="5605981"/>
              <a:chExt cx="3342609" cy="655375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187FBA00-71BE-A64A-B7AF-C3AAD0796893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3342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Förkorta bråket       med 4.</a:t>
                </a:r>
              </a:p>
            </p:txBody>
          </p: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8E694716-0D8A-9C4D-8437-9DBC008770F1}"/>
                  </a:ext>
                </a:extLst>
              </p:cNvPr>
              <p:cNvGrpSpPr/>
              <p:nvPr/>
            </p:nvGrpSpPr>
            <p:grpSpPr>
              <a:xfrm>
                <a:off x="3177672" y="5605981"/>
                <a:ext cx="444352" cy="655375"/>
                <a:chOff x="3910286" y="1856152"/>
                <a:chExt cx="444352" cy="655375"/>
              </a:xfrm>
            </p:grpSpPr>
            <p:sp>
              <p:nvSpPr>
                <p:cNvPr id="6" name="textruta 5">
                  <a:extLst>
                    <a:ext uri="{FF2B5EF4-FFF2-40B4-BE49-F238E27FC236}">
                      <a16:creationId xmlns:a16="http://schemas.microsoft.com/office/drawing/2014/main" id="{E7531434-A6C5-694C-9126-979F6169C80D}"/>
                    </a:ext>
                  </a:extLst>
                </p:cNvPr>
                <p:cNvSpPr txBox="1"/>
                <p:nvPr/>
              </p:nvSpPr>
              <p:spPr>
                <a:xfrm>
                  <a:off x="3963270" y="185615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7EFE4650-6B89-7747-AC9B-94C0196C110A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12</a:t>
                  </a:r>
                </a:p>
              </p:txBody>
            </p:sp>
            <p:cxnSp>
              <p:nvCxnSpPr>
                <p:cNvPr id="8" name="Rak 7">
                  <a:extLst>
                    <a:ext uri="{FF2B5EF4-FFF2-40B4-BE49-F238E27FC236}">
                      <a16:creationId xmlns:a16="http://schemas.microsoft.com/office/drawing/2014/main" id="{F5F69193-0D64-2741-ACD9-CED8387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2963" y="2180778"/>
                  <a:ext cx="23758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D3F161-8005-B34C-A2CF-1281103DC8EC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D4F37C1-B62A-3048-B1FF-0535D5CAB7B6}"/>
              </a:ext>
            </a:extLst>
          </p:cNvPr>
          <p:cNvGrpSpPr/>
          <p:nvPr/>
        </p:nvGrpSpPr>
        <p:grpSpPr>
          <a:xfrm>
            <a:off x="2220353" y="1079199"/>
            <a:ext cx="5127134" cy="661499"/>
            <a:chOff x="2410403" y="347387"/>
            <a:chExt cx="5127134" cy="66149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234C94C-0AA7-874F-9549-FD3B2AC8DCC9}"/>
                </a:ext>
              </a:extLst>
            </p:cNvPr>
            <p:cNvGrpSpPr/>
            <p:nvPr/>
          </p:nvGrpSpPr>
          <p:grpSpPr>
            <a:xfrm>
              <a:off x="2722038" y="347387"/>
              <a:ext cx="4815499" cy="661499"/>
              <a:chOff x="1458970" y="5599857"/>
              <a:chExt cx="4815499" cy="661499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EAC47D0-71E9-BC41-B5A0-EAC11410EED6}"/>
                  </a:ext>
                </a:extLst>
              </p:cNvPr>
              <p:cNvSpPr/>
              <p:nvPr/>
            </p:nvSpPr>
            <p:spPr>
              <a:xfrm>
                <a:off x="1458970" y="5715100"/>
                <a:ext cx="48154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Förkorta bråket        med 5.</a:t>
                </a: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E75238E1-A694-324A-947A-7B72180B04AF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450493" cy="661499"/>
                <a:chOff x="3904145" y="1850028"/>
                <a:chExt cx="450493" cy="661499"/>
              </a:xfrm>
            </p:grpSpPr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E2F9DF3E-6794-3945-99F8-616E3BD21931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10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2C2D155B-EC75-9248-ADB1-4F084696640B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25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57539724-D832-0B46-BDDB-15DA92823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327418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2E80FFF-BB11-B640-8C32-B3662D203D49}"/>
                </a:ext>
              </a:extLst>
            </p:cNvPr>
            <p:cNvSpPr/>
            <p:nvPr/>
          </p:nvSpPr>
          <p:spPr>
            <a:xfrm>
              <a:off x="2410403" y="450870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54E77E11-5098-694F-B9CB-1B603106BFF7}"/>
              </a:ext>
            </a:extLst>
          </p:cNvPr>
          <p:cNvSpPr/>
          <p:nvPr/>
        </p:nvSpPr>
        <p:spPr>
          <a:xfrm>
            <a:off x="1550993" y="218655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D04542E-A153-284A-B5C4-38A7CA877F87}"/>
              </a:ext>
            </a:extLst>
          </p:cNvPr>
          <p:cNvSpPr/>
          <p:nvPr/>
        </p:nvSpPr>
        <p:spPr>
          <a:xfrm>
            <a:off x="4493768" y="2140059"/>
            <a:ext cx="30992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förkorta med 4 dividerar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4BDD179-7743-8242-B92D-893F2C3BD25B}"/>
              </a:ext>
            </a:extLst>
          </p:cNvPr>
          <p:cNvSpPr/>
          <p:nvPr/>
        </p:nvSpPr>
        <p:spPr>
          <a:xfrm>
            <a:off x="1550993" y="34632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5ED5C93A-E8D1-4342-8567-E29C4310EEE0}"/>
              </a:ext>
            </a:extLst>
          </p:cNvPr>
          <p:cNvSpPr/>
          <p:nvPr/>
        </p:nvSpPr>
        <p:spPr>
          <a:xfrm>
            <a:off x="4493769" y="3366486"/>
            <a:ext cx="29868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förkorta med 5 dividerar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5</a:t>
            </a:r>
            <a:r>
              <a:rPr lang="sv-SE" sz="1400" dirty="0"/>
              <a:t>. 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4D56505-AA66-914E-8B8F-2920BCEE38F7}"/>
              </a:ext>
            </a:extLst>
          </p:cNvPr>
          <p:cNvGrpSpPr/>
          <p:nvPr/>
        </p:nvGrpSpPr>
        <p:grpSpPr>
          <a:xfrm>
            <a:off x="1550993" y="5043852"/>
            <a:ext cx="6516103" cy="1173522"/>
            <a:chOff x="1724132" y="4983369"/>
            <a:chExt cx="6516103" cy="1173522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390D8BA-00E4-D34E-821C-7DD2DC1CD971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E4759BBB-D12E-F04C-B824-6CC45D105ED5}"/>
                </a:ext>
              </a:extLst>
            </p:cNvPr>
            <p:cNvGrpSpPr/>
            <p:nvPr/>
          </p:nvGrpSpPr>
          <p:grpSpPr>
            <a:xfrm>
              <a:off x="2476839" y="4983369"/>
              <a:ext cx="3350996" cy="634626"/>
              <a:chOff x="2461243" y="5942283"/>
              <a:chExt cx="3350996" cy="634626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7BAFD34-83B9-934B-913C-D3C65BCB618B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73" name="Grupp 72">
                <a:extLst>
                  <a:ext uri="{FF2B5EF4-FFF2-40B4-BE49-F238E27FC236}">
                    <a16:creationId xmlns:a16="http://schemas.microsoft.com/office/drawing/2014/main" id="{0405DF9B-62FA-2A4C-8619-9CDF188B20F0}"/>
                  </a:ext>
                </a:extLst>
              </p:cNvPr>
              <p:cNvGrpSpPr/>
              <p:nvPr/>
            </p:nvGrpSpPr>
            <p:grpSpPr>
              <a:xfrm>
                <a:off x="2663776" y="5942283"/>
                <a:ext cx="587900" cy="634626"/>
                <a:chOff x="4295874" y="1149246"/>
                <a:chExt cx="587900" cy="634626"/>
              </a:xfrm>
            </p:grpSpPr>
            <p:sp>
              <p:nvSpPr>
                <p:cNvPr id="74" name="Rektangel 73">
                  <a:extLst>
                    <a:ext uri="{FF2B5EF4-FFF2-40B4-BE49-F238E27FC236}">
                      <a16:creationId xmlns:a16="http://schemas.microsoft.com/office/drawing/2014/main" id="{EE391D28-7E8F-F143-A03E-64A7FB7B6C1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176315B2-3C86-8D41-98C4-E5D97E5AC840}"/>
                    </a:ext>
                  </a:extLst>
                </p:cNvPr>
                <p:cNvSpPr/>
                <p:nvPr/>
              </p:nvSpPr>
              <p:spPr>
                <a:xfrm>
                  <a:off x="4464469" y="1149246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EF1391CC-849A-0E4B-B120-56A7ECB9A85B}"/>
                    </a:ext>
                  </a:extLst>
                </p:cNvPr>
                <p:cNvSpPr/>
                <p:nvPr/>
              </p:nvSpPr>
              <p:spPr>
                <a:xfrm>
                  <a:off x="4458453" y="1383762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77" name="Rak 76">
                  <a:extLst>
                    <a:ext uri="{FF2B5EF4-FFF2-40B4-BE49-F238E27FC236}">
                      <a16:creationId xmlns:a16="http://schemas.microsoft.com/office/drawing/2014/main" id="{BB297324-E15E-9A4C-BCCB-CDC3CC649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3696" y="1458684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D7CF6286-12F7-7E45-A2D6-FF734B0CB2E4}"/>
                </a:ext>
              </a:extLst>
            </p:cNvPr>
            <p:cNvGrpSpPr/>
            <p:nvPr/>
          </p:nvGrpSpPr>
          <p:grpSpPr>
            <a:xfrm>
              <a:off x="2694785" y="4983369"/>
              <a:ext cx="5545450" cy="1173522"/>
              <a:chOff x="2663776" y="5287426"/>
              <a:chExt cx="5545450" cy="1173522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4ED1DC07-C095-134A-BD37-068E717BEA4B}"/>
                  </a:ext>
                </a:extLst>
              </p:cNvPr>
              <p:cNvSpPr/>
              <p:nvPr/>
            </p:nvSpPr>
            <p:spPr>
              <a:xfrm>
                <a:off x="3482216" y="5396809"/>
                <a:ext cx="47270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b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B6F01E61-14AD-C34F-AEE7-19B964C70569}"/>
                  </a:ext>
                </a:extLst>
              </p:cNvPr>
              <p:cNvGrpSpPr/>
              <p:nvPr/>
            </p:nvGrpSpPr>
            <p:grpSpPr>
              <a:xfrm>
                <a:off x="2663776" y="5287426"/>
                <a:ext cx="1665094" cy="1173522"/>
                <a:chOff x="4295874" y="494389"/>
                <a:chExt cx="1665094" cy="1173522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FCA0A83-8B46-DA41-BE14-B2079B85CA16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887B1B7A-2415-594A-993A-68A5857EA4B3}"/>
                    </a:ext>
                  </a:extLst>
                </p:cNvPr>
                <p:cNvSpPr/>
                <p:nvPr/>
              </p:nvSpPr>
              <p:spPr>
                <a:xfrm>
                  <a:off x="5485442" y="494389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83" name="Rektangel 82">
                  <a:extLst>
                    <a:ext uri="{FF2B5EF4-FFF2-40B4-BE49-F238E27FC236}">
                      <a16:creationId xmlns:a16="http://schemas.microsoft.com/office/drawing/2014/main" id="{1AC9FB1F-0F2A-304A-9E86-CF1F47B75371}"/>
                    </a:ext>
                  </a:extLst>
                </p:cNvPr>
                <p:cNvSpPr/>
                <p:nvPr/>
              </p:nvSpPr>
              <p:spPr>
                <a:xfrm>
                  <a:off x="5461223" y="734466"/>
                  <a:ext cx="49974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84" name="Rak 83">
                  <a:extLst>
                    <a:ext uri="{FF2B5EF4-FFF2-40B4-BE49-F238E27FC236}">
                      <a16:creationId xmlns:a16="http://schemas.microsoft.com/office/drawing/2014/main" id="{37DC32BE-C48C-2B49-A205-B09EBAAC5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4669" y="803827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F4467EFF-55E8-6A48-B5AC-FB44C50541DF}"/>
              </a:ext>
            </a:extLst>
          </p:cNvPr>
          <p:cNvGrpSpPr/>
          <p:nvPr/>
        </p:nvGrpSpPr>
        <p:grpSpPr>
          <a:xfrm>
            <a:off x="1951768" y="2079925"/>
            <a:ext cx="643754" cy="600246"/>
            <a:chOff x="1181028" y="1139083"/>
            <a:chExt cx="643754" cy="600246"/>
          </a:xfrm>
        </p:grpSpPr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478CC2DF-0934-0047-9048-6756993E3F91}"/>
                </a:ext>
              </a:extLst>
            </p:cNvPr>
            <p:cNvGrpSpPr/>
            <p:nvPr/>
          </p:nvGrpSpPr>
          <p:grpSpPr>
            <a:xfrm>
              <a:off x="1181028" y="1139083"/>
              <a:ext cx="450764" cy="600246"/>
              <a:chOff x="3831726" y="1905822"/>
              <a:chExt cx="450764" cy="600246"/>
            </a:xfrm>
          </p:grpSpPr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8665C1DC-9D6F-1B47-A5C0-6ED2E8B6918A}"/>
                  </a:ext>
                </a:extLst>
              </p:cNvPr>
              <p:cNvSpPr txBox="1"/>
              <p:nvPr/>
            </p:nvSpPr>
            <p:spPr>
              <a:xfrm>
                <a:off x="3890271" y="190582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5E29F6F6-85BC-C640-916C-E9B242CA2B12}"/>
                  </a:ext>
                </a:extLst>
              </p:cNvPr>
              <p:cNvSpPr txBox="1"/>
              <p:nvPr/>
            </p:nvSpPr>
            <p:spPr>
              <a:xfrm>
                <a:off x="3831726" y="2136736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CB5C7F39-285A-2042-96E9-AD44AA5B2F63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793CB338-4A1B-8D47-A507-2094E486C8D5}"/>
                </a:ext>
              </a:extLst>
            </p:cNvPr>
            <p:cNvSpPr txBox="1"/>
            <p:nvPr/>
          </p:nvSpPr>
          <p:spPr>
            <a:xfrm>
              <a:off x="1524700" y="12519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E0FC11B3-46E8-A749-95C7-D822B591C60D}"/>
              </a:ext>
            </a:extLst>
          </p:cNvPr>
          <p:cNvGrpSpPr/>
          <p:nvPr/>
        </p:nvGrpSpPr>
        <p:grpSpPr>
          <a:xfrm>
            <a:off x="3340086" y="2108395"/>
            <a:ext cx="324128" cy="563170"/>
            <a:chOff x="3866871" y="1926506"/>
            <a:chExt cx="324128" cy="563170"/>
          </a:xfrm>
        </p:grpSpPr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26A40C49-A6EB-8841-B754-CE0D5AE8B7D0}"/>
                </a:ext>
              </a:extLst>
            </p:cNvPr>
            <p:cNvSpPr txBox="1"/>
            <p:nvPr/>
          </p:nvSpPr>
          <p:spPr>
            <a:xfrm>
              <a:off x="3866871" y="192650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1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50A655A9-15FB-7E45-A0E3-7CD35438CDEB}"/>
                </a:ext>
              </a:extLst>
            </p:cNvPr>
            <p:cNvSpPr txBox="1"/>
            <p:nvPr/>
          </p:nvSpPr>
          <p:spPr>
            <a:xfrm>
              <a:off x="3866871" y="212034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3</a:t>
              </a:r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029137E0-20C3-A248-9820-ACD4F3D11B3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95" y="2208609"/>
              <a:ext cx="1748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E5E331E1-BF4A-3B4A-B4D2-84B3BF084534}"/>
              </a:ext>
            </a:extLst>
          </p:cNvPr>
          <p:cNvGrpSpPr/>
          <p:nvPr/>
        </p:nvGrpSpPr>
        <p:grpSpPr>
          <a:xfrm>
            <a:off x="2537976" y="2080988"/>
            <a:ext cx="826372" cy="605582"/>
            <a:chOff x="6217599" y="1050603"/>
            <a:chExt cx="826372" cy="605582"/>
          </a:xfrm>
        </p:grpSpPr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51913AC4-979A-FD4E-B27D-D5D1D9614834}"/>
                </a:ext>
              </a:extLst>
            </p:cNvPr>
            <p:cNvGrpSpPr/>
            <p:nvPr/>
          </p:nvGrpSpPr>
          <p:grpSpPr>
            <a:xfrm>
              <a:off x="6217599" y="1050603"/>
              <a:ext cx="694421" cy="605582"/>
              <a:chOff x="3891960" y="1905966"/>
              <a:chExt cx="694421" cy="605582"/>
            </a:xfrm>
          </p:grpSpPr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F5D67707-98AC-4D43-B389-FD343D03A034}"/>
                  </a:ext>
                </a:extLst>
              </p:cNvPr>
              <p:cNvSpPr txBox="1"/>
              <p:nvPr/>
            </p:nvSpPr>
            <p:spPr>
              <a:xfrm>
                <a:off x="3938979" y="1905966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4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/4</a:t>
                </a:r>
              </a:p>
            </p:txBody>
          </p: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EBAB3913-3670-9843-88BE-5581E799F957}"/>
                  </a:ext>
                </a:extLst>
              </p:cNvPr>
              <p:cNvSpPr txBox="1"/>
              <p:nvPr/>
            </p:nvSpPr>
            <p:spPr>
              <a:xfrm>
                <a:off x="3891960" y="2142216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12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/4</a:t>
                </a:r>
              </a:p>
            </p:txBody>
          </p:sp>
          <p:cxnSp>
            <p:nvCxnSpPr>
              <p:cNvPr id="100" name="Rak 99">
                <a:extLst>
                  <a:ext uri="{FF2B5EF4-FFF2-40B4-BE49-F238E27FC236}">
                    <a16:creationId xmlns:a16="http://schemas.microsoft.com/office/drawing/2014/main" id="{9C44F2D4-72CF-9446-83F3-178054D5335D}"/>
                  </a:ext>
                </a:extLst>
              </p:cNvPr>
              <p:cNvCxnSpPr/>
              <p:nvPr/>
            </p:nvCxnSpPr>
            <p:spPr>
              <a:xfrm>
                <a:off x="3910286" y="2212545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0F3BAC26-3FD5-A545-9552-878EE7FEB9A8}"/>
                </a:ext>
              </a:extLst>
            </p:cNvPr>
            <p:cNvSpPr txBox="1"/>
            <p:nvPr/>
          </p:nvSpPr>
          <p:spPr>
            <a:xfrm>
              <a:off x="6777271" y="116872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40F3AFCD-0FF9-A142-8B3E-B582042809BD}"/>
              </a:ext>
            </a:extLst>
          </p:cNvPr>
          <p:cNvGrpSpPr/>
          <p:nvPr/>
        </p:nvGrpSpPr>
        <p:grpSpPr>
          <a:xfrm>
            <a:off x="1950844" y="3362540"/>
            <a:ext cx="643754" cy="580870"/>
            <a:chOff x="1181028" y="1158459"/>
            <a:chExt cx="643754" cy="580870"/>
          </a:xfrm>
        </p:grpSpPr>
        <p:grpSp>
          <p:nvGrpSpPr>
            <p:cNvPr id="102" name="Grupp 101">
              <a:extLst>
                <a:ext uri="{FF2B5EF4-FFF2-40B4-BE49-F238E27FC236}">
                  <a16:creationId xmlns:a16="http://schemas.microsoft.com/office/drawing/2014/main" id="{6880681D-B36D-1A41-90F9-23F0B4F58BF0}"/>
                </a:ext>
              </a:extLst>
            </p:cNvPr>
            <p:cNvGrpSpPr/>
            <p:nvPr/>
          </p:nvGrpSpPr>
          <p:grpSpPr>
            <a:xfrm>
              <a:off x="1181028" y="1158459"/>
              <a:ext cx="470000" cy="580870"/>
              <a:chOff x="3831726" y="1925198"/>
              <a:chExt cx="470000" cy="580870"/>
            </a:xfrm>
          </p:grpSpPr>
          <p:sp>
            <p:nvSpPr>
              <p:cNvPr id="104" name="textruta 103">
                <a:extLst>
                  <a:ext uri="{FF2B5EF4-FFF2-40B4-BE49-F238E27FC236}">
                    <a16:creationId xmlns:a16="http://schemas.microsoft.com/office/drawing/2014/main" id="{FF292A29-40BB-2B4F-9899-A85E8897C1BC}"/>
                  </a:ext>
                </a:extLst>
              </p:cNvPr>
              <p:cNvSpPr txBox="1"/>
              <p:nvPr/>
            </p:nvSpPr>
            <p:spPr>
              <a:xfrm>
                <a:off x="3858711" y="1925198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10</a:t>
                </a:r>
              </a:p>
            </p:txBody>
          </p:sp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9CCC79D8-1682-FE4A-AF65-023EBD8E8D6F}"/>
                  </a:ext>
                </a:extLst>
              </p:cNvPr>
              <p:cNvSpPr txBox="1"/>
              <p:nvPr/>
            </p:nvSpPr>
            <p:spPr>
              <a:xfrm>
                <a:off x="3831726" y="213673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25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B263DCB-F7A2-0E4E-BC3F-F40F96AFC5C7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4EE33C50-EAB8-E848-A6DA-40B2118C33EE}"/>
                </a:ext>
              </a:extLst>
            </p:cNvPr>
            <p:cNvSpPr txBox="1"/>
            <p:nvPr/>
          </p:nvSpPr>
          <p:spPr>
            <a:xfrm>
              <a:off x="1524700" y="12519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105C5BD7-37DC-7345-8328-B384CD77CDB6}"/>
              </a:ext>
            </a:extLst>
          </p:cNvPr>
          <p:cNvGrpSpPr/>
          <p:nvPr/>
        </p:nvGrpSpPr>
        <p:grpSpPr>
          <a:xfrm>
            <a:off x="3339162" y="3371634"/>
            <a:ext cx="328936" cy="563170"/>
            <a:chOff x="3866871" y="1926506"/>
            <a:chExt cx="328936" cy="563170"/>
          </a:xfrm>
        </p:grpSpPr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A0FDD201-D12E-1F4F-A6AE-BA3E483E1E69}"/>
                </a:ext>
              </a:extLst>
            </p:cNvPr>
            <p:cNvSpPr txBox="1"/>
            <p:nvPr/>
          </p:nvSpPr>
          <p:spPr>
            <a:xfrm>
              <a:off x="3866871" y="192650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2</a:t>
              </a:r>
            </a:p>
          </p:txBody>
        </p: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8BCF55-AA9B-7740-B2CF-D831BFEFA3F2}"/>
                </a:ext>
              </a:extLst>
            </p:cNvPr>
            <p:cNvSpPr txBox="1"/>
            <p:nvPr/>
          </p:nvSpPr>
          <p:spPr>
            <a:xfrm>
              <a:off x="3866871" y="212034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5</a:t>
              </a:r>
            </a:p>
          </p:txBody>
        </p:sp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32B790CB-21F2-EC4F-93BB-0F58EF9D40C6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95" y="2208609"/>
              <a:ext cx="1748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7C1965B9-05F9-A04E-8BD4-F30F539224F5}"/>
              </a:ext>
            </a:extLst>
          </p:cNvPr>
          <p:cNvGrpSpPr/>
          <p:nvPr/>
        </p:nvGrpSpPr>
        <p:grpSpPr>
          <a:xfrm>
            <a:off x="2537052" y="3371634"/>
            <a:ext cx="826372" cy="578175"/>
            <a:chOff x="6217599" y="1078010"/>
            <a:chExt cx="826372" cy="578175"/>
          </a:xfrm>
        </p:grpSpPr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3F502D3F-B03C-0548-B125-57AC1623766F}"/>
                </a:ext>
              </a:extLst>
            </p:cNvPr>
            <p:cNvGrpSpPr/>
            <p:nvPr/>
          </p:nvGrpSpPr>
          <p:grpSpPr>
            <a:xfrm>
              <a:off x="6217599" y="1078010"/>
              <a:ext cx="780768" cy="578175"/>
              <a:chOff x="3891960" y="1933373"/>
              <a:chExt cx="780768" cy="578175"/>
            </a:xfrm>
          </p:grpSpPr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070591EC-B652-0A43-9240-5509304D450A}"/>
                  </a:ext>
                </a:extLst>
              </p:cNvPr>
              <p:cNvSpPr txBox="1"/>
              <p:nvPr/>
            </p:nvSpPr>
            <p:spPr>
              <a:xfrm>
                <a:off x="3938232" y="1933373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10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A3E6FB06-19FC-F143-BE94-3B721C4FD2D5}"/>
                  </a:ext>
                </a:extLst>
              </p:cNvPr>
              <p:cNvSpPr txBox="1"/>
              <p:nvPr/>
            </p:nvSpPr>
            <p:spPr>
              <a:xfrm>
                <a:off x="3891960" y="2142216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25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D2F1BBC9-B9E3-EA48-8A4B-24CFEC4B3A9C}"/>
                  </a:ext>
                </a:extLst>
              </p:cNvPr>
              <p:cNvCxnSpPr/>
              <p:nvPr/>
            </p:nvCxnSpPr>
            <p:spPr>
              <a:xfrm>
                <a:off x="3910286" y="2212545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F6B1C6ED-B1B8-1446-8285-2CECEC88A831}"/>
                </a:ext>
              </a:extLst>
            </p:cNvPr>
            <p:cNvSpPr txBox="1"/>
            <p:nvPr/>
          </p:nvSpPr>
          <p:spPr>
            <a:xfrm>
              <a:off x="6777271" y="116872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54" grpId="0" animBg="1"/>
      <p:bldP spid="55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520612" y="626100"/>
            <a:ext cx="665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man vid kast med en vanlig tärning får</a:t>
            </a:r>
          </a:p>
        </p:txBody>
      </p:sp>
      <p:sp>
        <p:nvSpPr>
          <p:cNvPr id="4" name="Rektangel 3"/>
          <p:cNvSpPr/>
          <p:nvPr/>
        </p:nvSpPr>
        <p:spPr>
          <a:xfrm>
            <a:off x="1616306" y="1103924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en sexa</a:t>
            </a:r>
          </a:p>
        </p:txBody>
      </p:sp>
      <p:sp>
        <p:nvSpPr>
          <p:cNvPr id="6" name="Rektangel 5"/>
          <p:cNvSpPr/>
          <p:nvPr/>
        </p:nvSpPr>
        <p:spPr>
          <a:xfrm>
            <a:off x="3972182" y="1060592"/>
            <a:ext cx="259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en femma eller en sexa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2884140" y="2095926"/>
            <a:ext cx="447985" cy="584610"/>
            <a:chOff x="1228824" y="1112814"/>
            <a:chExt cx="447985" cy="584610"/>
          </a:xfrm>
        </p:grpSpPr>
        <p:grpSp>
          <p:nvGrpSpPr>
            <p:cNvPr id="16" name="Grupp 15"/>
            <p:cNvGrpSpPr/>
            <p:nvPr/>
          </p:nvGrpSpPr>
          <p:grpSpPr>
            <a:xfrm>
              <a:off x="1228824" y="1112814"/>
              <a:ext cx="332142" cy="584610"/>
              <a:chOff x="3879522" y="1879553"/>
              <a:chExt cx="332142" cy="584610"/>
            </a:xfrm>
          </p:grpSpPr>
          <p:sp>
            <p:nvSpPr>
              <p:cNvPr id="18" name="textruta 17"/>
              <p:cNvSpPr txBox="1"/>
              <p:nvPr/>
            </p:nvSpPr>
            <p:spPr>
              <a:xfrm>
                <a:off x="3888619" y="187955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3879522" y="2094831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20" name="Rak 19"/>
              <p:cNvCxnSpPr>
                <a:cxnSpLocks/>
              </p:cNvCxnSpPr>
              <p:nvPr/>
            </p:nvCxnSpPr>
            <p:spPr>
              <a:xfrm>
                <a:off x="3938693" y="2159823"/>
                <a:ext cx="176411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1492078" y="120841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dirty="0">
                <a:cs typeface="Bradley Hand Bold"/>
              </a:endParaRPr>
            </a:p>
          </p:txBody>
        </p:sp>
      </p:grpSp>
      <p:sp>
        <p:nvSpPr>
          <p:cNvPr id="21" name="Rektangel 20"/>
          <p:cNvSpPr/>
          <p:nvPr/>
        </p:nvSpPr>
        <p:spPr>
          <a:xfrm>
            <a:off x="1485424" y="2204418"/>
            <a:ext cx="221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 </a:t>
            </a:r>
            <a:r>
              <a:rPr lang="sv-SE" dirty="0">
                <a:latin typeface="Bradley Hand Bold"/>
                <a:cs typeface="Bradley Hand Bold"/>
              </a:rPr>
              <a:t>P (6:a)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26" name="Rektangel 25"/>
          <p:cNvSpPr/>
          <p:nvPr/>
        </p:nvSpPr>
        <p:spPr>
          <a:xfrm>
            <a:off x="1485424" y="3401157"/>
            <a:ext cx="247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 </a:t>
            </a:r>
            <a:r>
              <a:rPr lang="sv-SE" dirty="0">
                <a:latin typeface="Bradley Hand Bold"/>
                <a:cs typeface="Bradley Hand Bold"/>
              </a:rPr>
              <a:t>P (5 eller 6)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E76E5807-5CB1-F741-B43A-45D42B2A9230}"/>
              </a:ext>
            </a:extLst>
          </p:cNvPr>
          <p:cNvSpPr/>
          <p:nvPr/>
        </p:nvSpPr>
        <p:spPr>
          <a:xfrm>
            <a:off x="212063" y="39654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94AC1AA-F5A3-2B42-8D50-34BFA322A71B}"/>
              </a:ext>
            </a:extLst>
          </p:cNvPr>
          <p:cNvGrpSpPr/>
          <p:nvPr/>
        </p:nvGrpSpPr>
        <p:grpSpPr>
          <a:xfrm>
            <a:off x="1637399" y="4509440"/>
            <a:ext cx="4144865" cy="1094062"/>
            <a:chOff x="315944" y="5524906"/>
            <a:chExt cx="4144865" cy="1094062"/>
          </a:xfrm>
        </p:grpSpPr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CC335BFB-404D-034D-9628-9708A4DAF972}"/>
                </a:ext>
              </a:extLst>
            </p:cNvPr>
            <p:cNvSpPr txBox="1"/>
            <p:nvPr/>
          </p:nvSpPr>
          <p:spPr>
            <a:xfrm>
              <a:off x="315944" y="5622982"/>
              <a:ext cx="401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a) Sannolikheten är      .  </a:t>
              </a:r>
            </a:p>
          </p:txBody>
        </p:sp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CBE979E0-B06C-BE43-A992-62CA10275CF1}"/>
                </a:ext>
              </a:extLst>
            </p:cNvPr>
            <p:cNvGrpSpPr/>
            <p:nvPr/>
          </p:nvGrpSpPr>
          <p:grpSpPr>
            <a:xfrm>
              <a:off x="3079973" y="5524906"/>
              <a:ext cx="329626" cy="602742"/>
              <a:chOff x="4699947" y="1827288"/>
              <a:chExt cx="329626" cy="602742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82CC9F3A-039B-914E-8A3A-CFB4276B2DB3}"/>
                  </a:ext>
                </a:extLst>
              </p:cNvPr>
              <p:cNvSpPr txBox="1"/>
              <p:nvPr/>
            </p:nvSpPr>
            <p:spPr>
              <a:xfrm>
                <a:off x="4723721" y="1827288"/>
                <a:ext cx="305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7F8CCF69-B7A5-714D-B927-DBD9AC6CE769}"/>
                  </a:ext>
                </a:extLst>
              </p:cNvPr>
              <p:cNvSpPr txBox="1"/>
              <p:nvPr/>
            </p:nvSpPr>
            <p:spPr>
              <a:xfrm>
                <a:off x="4699947" y="2060698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2626A488-6C64-144E-9D76-04CB786FB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9698" y="2119683"/>
                <a:ext cx="17389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2BC259AF-86EE-C549-B188-844A01983FE2}"/>
                </a:ext>
              </a:extLst>
            </p:cNvPr>
            <p:cNvSpPr/>
            <p:nvPr/>
          </p:nvSpPr>
          <p:spPr>
            <a:xfrm>
              <a:off x="959487" y="6102702"/>
              <a:ext cx="3501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b) Sannolikheten är     .</a:t>
              </a:r>
              <a:endParaRPr lang="sv-SE" dirty="0">
                <a:cs typeface="Bradley Hand Bold"/>
              </a:endParaRP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BE2C4B58-088D-E547-8941-384374304DA1}"/>
                </a:ext>
              </a:extLst>
            </p:cNvPr>
            <p:cNvGrpSpPr/>
            <p:nvPr/>
          </p:nvGrpSpPr>
          <p:grpSpPr>
            <a:xfrm>
              <a:off x="3060609" y="6032652"/>
              <a:ext cx="326548" cy="586316"/>
              <a:chOff x="3525142" y="2342453"/>
              <a:chExt cx="326548" cy="586316"/>
            </a:xfrm>
          </p:grpSpPr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0D7C1573-C9C1-1B48-BFA9-1123B70857D7}"/>
                  </a:ext>
                </a:extLst>
              </p:cNvPr>
              <p:cNvSpPr txBox="1"/>
              <p:nvPr/>
            </p:nvSpPr>
            <p:spPr>
              <a:xfrm>
                <a:off x="3545196" y="234245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1F3C93B1-00ED-7D4C-AF26-26B7E156D30A}"/>
                  </a:ext>
                </a:extLst>
              </p:cNvPr>
              <p:cNvSpPr txBox="1"/>
              <p:nvPr/>
            </p:nvSpPr>
            <p:spPr>
              <a:xfrm>
                <a:off x="3525142" y="255943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3B038434-DC31-C943-A99B-5C54AC8BE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102" y="2624597"/>
                <a:ext cx="165100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Träddiagram - Sannolikhetslära (Matte 1) - Eddler">
            <a:extLst>
              <a:ext uri="{FF2B5EF4-FFF2-40B4-BE49-F238E27FC236}">
                <a16:creationId xmlns:a16="http://schemas.microsoft.com/office/drawing/2014/main" id="{1ADF0302-DD58-8C4E-97E6-4498D62D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77" y="584369"/>
            <a:ext cx="1116397" cy="11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7944232D-3518-8D41-BEB0-6C46F09ECBFC}"/>
              </a:ext>
            </a:extLst>
          </p:cNvPr>
          <p:cNvSpPr/>
          <p:nvPr/>
        </p:nvSpPr>
        <p:spPr>
          <a:xfrm>
            <a:off x="6144029" y="2048600"/>
            <a:ext cx="2313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finns sex möjliga utfall. Av dessa är ett gynnsamt.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546C8B1-D4DD-DD48-A663-A3AC7FEDF8C6}"/>
              </a:ext>
            </a:extLst>
          </p:cNvPr>
          <p:cNvSpPr/>
          <p:nvPr/>
        </p:nvSpPr>
        <p:spPr>
          <a:xfrm>
            <a:off x="6144029" y="3062603"/>
            <a:ext cx="23130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finns sex möjliga utfall. Av dessa är två gynnsamma.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BF5FBF48-5A9B-6D43-94C4-1EA86224C1E7}"/>
              </a:ext>
            </a:extLst>
          </p:cNvPr>
          <p:cNvGrpSpPr/>
          <p:nvPr/>
        </p:nvGrpSpPr>
        <p:grpSpPr>
          <a:xfrm>
            <a:off x="3302481" y="3290497"/>
            <a:ext cx="557392" cy="585374"/>
            <a:chOff x="1197428" y="1158459"/>
            <a:chExt cx="557392" cy="585374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5640BBA5-0F34-8A4F-9586-04F33ECBE7C6}"/>
                </a:ext>
              </a:extLst>
            </p:cNvPr>
            <p:cNvGrpSpPr/>
            <p:nvPr/>
          </p:nvGrpSpPr>
          <p:grpSpPr>
            <a:xfrm>
              <a:off x="1197428" y="1158459"/>
              <a:ext cx="339521" cy="585374"/>
              <a:chOff x="3848126" y="1925198"/>
              <a:chExt cx="339521" cy="585374"/>
            </a:xfrm>
          </p:grpSpPr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4ACB0D29-4641-3547-9A3B-2E1CB2D96006}"/>
                  </a:ext>
                </a:extLst>
              </p:cNvPr>
              <p:cNvSpPr txBox="1"/>
              <p:nvPr/>
            </p:nvSpPr>
            <p:spPr>
              <a:xfrm>
                <a:off x="3858711" y="192519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241E30A8-D4CF-C046-8EEE-4B3A20997BA6}"/>
                  </a:ext>
                </a:extLst>
              </p:cNvPr>
              <p:cNvSpPr txBox="1"/>
              <p:nvPr/>
            </p:nvSpPr>
            <p:spPr>
              <a:xfrm>
                <a:off x="3848126" y="214124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9F0DBDC6-18F1-CE4E-A9B6-76A25F9BE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20907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F58A6BC9-C392-7E48-B7D4-887DA8E887F4}"/>
                </a:ext>
              </a:extLst>
            </p:cNvPr>
            <p:cNvSpPr txBox="1"/>
            <p:nvPr/>
          </p:nvSpPr>
          <p:spPr>
            <a:xfrm>
              <a:off x="1454738" y="12467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97707083-DB0A-5B40-9143-A60553F86EAD}"/>
              </a:ext>
            </a:extLst>
          </p:cNvPr>
          <p:cNvGrpSpPr/>
          <p:nvPr/>
        </p:nvGrpSpPr>
        <p:grpSpPr>
          <a:xfrm>
            <a:off x="4583062" y="3312701"/>
            <a:ext cx="324128" cy="563170"/>
            <a:chOff x="3866871" y="1926506"/>
            <a:chExt cx="324128" cy="563170"/>
          </a:xfrm>
        </p:grpSpPr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92971E18-6FC5-704A-A78E-B7B8931D3251}"/>
                </a:ext>
              </a:extLst>
            </p:cNvPr>
            <p:cNvSpPr txBox="1"/>
            <p:nvPr/>
          </p:nvSpPr>
          <p:spPr>
            <a:xfrm>
              <a:off x="3866871" y="192650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1</a:t>
              </a: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8DAF1496-CB8D-134B-954C-5F1ED7DF7F7D}"/>
                </a:ext>
              </a:extLst>
            </p:cNvPr>
            <p:cNvSpPr txBox="1"/>
            <p:nvPr/>
          </p:nvSpPr>
          <p:spPr>
            <a:xfrm>
              <a:off x="3866871" y="212034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3</a:t>
              </a:r>
            </a:p>
          </p:txBody>
        </p:sp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030DA96C-61F9-814F-A7A3-1FF0436572F8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95" y="2208609"/>
              <a:ext cx="1748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9C04BE5-597C-274C-B6F1-886FE0491DCF}"/>
              </a:ext>
            </a:extLst>
          </p:cNvPr>
          <p:cNvGrpSpPr/>
          <p:nvPr/>
        </p:nvGrpSpPr>
        <p:grpSpPr>
          <a:xfrm>
            <a:off x="3820273" y="3285294"/>
            <a:ext cx="826372" cy="605582"/>
            <a:chOff x="6217599" y="1050603"/>
            <a:chExt cx="826372" cy="605582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9C6D9203-B467-4E40-B14D-B9CD1E0B3698}"/>
                </a:ext>
              </a:extLst>
            </p:cNvPr>
            <p:cNvGrpSpPr/>
            <p:nvPr/>
          </p:nvGrpSpPr>
          <p:grpSpPr>
            <a:xfrm>
              <a:off x="6217599" y="1050603"/>
              <a:ext cx="675717" cy="605582"/>
              <a:chOff x="3891960" y="1905966"/>
              <a:chExt cx="675717" cy="605582"/>
            </a:xfrm>
          </p:grpSpPr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29A7D890-DEED-0840-B75E-45D8163457C1}"/>
                  </a:ext>
                </a:extLst>
              </p:cNvPr>
              <p:cNvSpPr txBox="1"/>
              <p:nvPr/>
            </p:nvSpPr>
            <p:spPr>
              <a:xfrm>
                <a:off x="3938979" y="1905966"/>
                <a:ext cx="628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/2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58642B5A-9EAD-694A-AE88-7B442770F9AF}"/>
                  </a:ext>
                </a:extLst>
              </p:cNvPr>
              <p:cNvSpPr txBox="1"/>
              <p:nvPr/>
            </p:nvSpPr>
            <p:spPr>
              <a:xfrm>
                <a:off x="3891960" y="2142216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6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/2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5EA080D0-2CE7-9A45-825E-E4F9F4176F78}"/>
                  </a:ext>
                </a:extLst>
              </p:cNvPr>
              <p:cNvCxnSpPr/>
              <p:nvPr/>
            </p:nvCxnSpPr>
            <p:spPr>
              <a:xfrm>
                <a:off x="3910286" y="2212545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A75CF8EC-5146-474D-A878-A4CDE9644E0D}"/>
                </a:ext>
              </a:extLst>
            </p:cNvPr>
            <p:cNvSpPr txBox="1"/>
            <p:nvPr/>
          </p:nvSpPr>
          <p:spPr>
            <a:xfrm>
              <a:off x="6777271" y="116872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1CB71636-15FC-644F-94B6-909CBDDEE3E2}"/>
              </a:ext>
            </a:extLst>
          </p:cNvPr>
          <p:cNvSpPr/>
          <p:nvPr/>
        </p:nvSpPr>
        <p:spPr>
          <a:xfrm>
            <a:off x="6144028" y="3700709"/>
            <a:ext cx="23130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förkorta med </a:t>
            </a:r>
            <a:r>
              <a:rPr lang="sv-SE" sz="1400" dirty="0">
                <a:solidFill>
                  <a:srgbClr val="C00000"/>
                </a:solidFill>
              </a:rPr>
              <a:t>2</a:t>
            </a:r>
            <a:r>
              <a:rPr lang="sv-SE" sz="1400" dirty="0"/>
              <a:t>.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4641228-DAFE-2F46-A2B1-0F93EE1FC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39" y="17860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1" grpId="0"/>
      <p:bldP spid="26" grpId="0"/>
      <p:bldP spid="65" grpId="0"/>
      <p:bldP spid="35" grpId="0" animBg="1"/>
      <p:bldP spid="36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A84CCC8-E034-034E-81BA-7265CBAD6C03}"/>
              </a:ext>
            </a:extLst>
          </p:cNvPr>
          <p:cNvSpPr/>
          <p:nvPr/>
        </p:nvSpPr>
        <p:spPr>
          <a:xfrm>
            <a:off x="451412" y="23176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A37EB-685D-E040-9778-F087FCFC39BE}"/>
              </a:ext>
            </a:extLst>
          </p:cNvPr>
          <p:cNvSpPr/>
          <p:nvPr/>
        </p:nvSpPr>
        <p:spPr>
          <a:xfrm>
            <a:off x="1759015" y="363739"/>
            <a:ext cx="640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låda finns 7 röda, 3 gula och 10 blå kulor.</a:t>
            </a:r>
          </a:p>
          <a:p>
            <a:r>
              <a:rPr lang="sv-SE" dirty="0"/>
              <a:t>Du tar upp en kula utan att titta. </a:t>
            </a:r>
          </a:p>
          <a:p>
            <a:r>
              <a:rPr lang="sv-SE" dirty="0"/>
              <a:t>Hur stor är sannolikheten att kulan är blå?</a:t>
            </a:r>
          </a:p>
          <a:p>
            <a:endParaRPr lang="sv-SE" sz="800" dirty="0"/>
          </a:p>
          <a:p>
            <a:r>
              <a:rPr lang="sv-SE" dirty="0"/>
              <a:t>Svara i procentform.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9716160-C714-B54B-847D-F7ED6CA43D11}"/>
              </a:ext>
            </a:extLst>
          </p:cNvPr>
          <p:cNvSpPr/>
          <p:nvPr/>
        </p:nvSpPr>
        <p:spPr>
          <a:xfrm>
            <a:off x="2031965" y="3490446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(blå)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8059210E-7D6C-A64F-B6F3-23BBAFCC273E}"/>
              </a:ext>
            </a:extLst>
          </p:cNvPr>
          <p:cNvGrpSpPr/>
          <p:nvPr/>
        </p:nvGrpSpPr>
        <p:grpSpPr>
          <a:xfrm>
            <a:off x="2983004" y="3369783"/>
            <a:ext cx="699083" cy="610657"/>
            <a:chOff x="1259200" y="1094817"/>
            <a:chExt cx="699083" cy="61065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DC65104-58E8-3B4D-A2EC-3D900E760BF9}"/>
                </a:ext>
              </a:extLst>
            </p:cNvPr>
            <p:cNvGrpSpPr/>
            <p:nvPr/>
          </p:nvGrpSpPr>
          <p:grpSpPr>
            <a:xfrm>
              <a:off x="1259200" y="1094817"/>
              <a:ext cx="455099" cy="610657"/>
              <a:chOff x="3909898" y="1861556"/>
              <a:chExt cx="455099" cy="610657"/>
            </a:xfrm>
          </p:grpSpPr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FBEDA353-3B69-B345-91F7-B41C34EF0CDD}"/>
                  </a:ext>
                </a:extLst>
              </p:cNvPr>
              <p:cNvSpPr txBox="1"/>
              <p:nvPr/>
            </p:nvSpPr>
            <p:spPr>
              <a:xfrm>
                <a:off x="3909898" y="1861556"/>
                <a:ext cx="431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5141CC88-3D8F-D547-832F-C48EC3A02F50}"/>
                  </a:ext>
                </a:extLst>
              </p:cNvPr>
              <p:cNvSpPr txBox="1"/>
              <p:nvPr/>
            </p:nvSpPr>
            <p:spPr>
              <a:xfrm>
                <a:off x="3910952" y="2102881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3EF9EA49-8D2E-2F4C-B785-74C0DF0F39EA}"/>
                  </a:ext>
                </a:extLst>
              </p:cNvPr>
              <p:cNvCxnSpPr/>
              <p:nvPr/>
            </p:nvCxnSpPr>
            <p:spPr>
              <a:xfrm>
                <a:off x="3976839" y="2157418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C97369E-F745-7245-8E43-E0878D92A13D}"/>
                </a:ext>
              </a:extLst>
            </p:cNvPr>
            <p:cNvSpPr txBox="1"/>
            <p:nvPr/>
          </p:nvSpPr>
          <p:spPr>
            <a:xfrm>
              <a:off x="1658201" y="12228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C5F528D-CD79-8F4C-BC46-D9C6B8FF2270}"/>
              </a:ext>
            </a:extLst>
          </p:cNvPr>
          <p:cNvGrpSpPr/>
          <p:nvPr/>
        </p:nvGrpSpPr>
        <p:grpSpPr>
          <a:xfrm>
            <a:off x="4545682" y="3369783"/>
            <a:ext cx="329626" cy="612943"/>
            <a:chOff x="3887013" y="1882004"/>
            <a:chExt cx="329626" cy="612943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D908E1C-4172-9D48-BC5E-20E00C4288B9}"/>
                </a:ext>
              </a:extLst>
            </p:cNvPr>
            <p:cNvSpPr txBox="1"/>
            <p:nvPr/>
          </p:nvSpPr>
          <p:spPr>
            <a:xfrm>
              <a:off x="3889355" y="1882004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A1DB56B-9339-E742-B131-12F1BC578B94}"/>
                </a:ext>
              </a:extLst>
            </p:cNvPr>
            <p:cNvSpPr txBox="1"/>
            <p:nvPr/>
          </p:nvSpPr>
          <p:spPr>
            <a:xfrm>
              <a:off x="3887013" y="212561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0F9448B7-A4B0-564A-B18B-85962CB81C65}"/>
                </a:ext>
              </a:extLst>
            </p:cNvPr>
            <p:cNvCxnSpPr>
              <a:cxnSpLocks/>
            </p:cNvCxnSpPr>
            <p:nvPr/>
          </p:nvCxnSpPr>
          <p:spPr>
            <a:xfrm>
              <a:off x="3935551" y="2179437"/>
              <a:ext cx="185072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5A3CF713-20DB-7748-9C2B-4D0C0947848E}"/>
              </a:ext>
            </a:extLst>
          </p:cNvPr>
          <p:cNvSpPr/>
          <p:nvPr/>
        </p:nvSpPr>
        <p:spPr>
          <a:xfrm>
            <a:off x="1851682" y="2108672"/>
            <a:ext cx="172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Möjliga utfall :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EAE5C7-2E28-C442-8D0A-BBD9E74871B8}"/>
              </a:ext>
            </a:extLst>
          </p:cNvPr>
          <p:cNvSpPr/>
          <p:nvPr/>
        </p:nvSpPr>
        <p:spPr>
          <a:xfrm>
            <a:off x="3472081" y="2108672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(7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10)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D5901E9-A15B-3E42-87D1-679EA4DF6E92}"/>
              </a:ext>
            </a:extLst>
          </p:cNvPr>
          <p:cNvSpPr/>
          <p:nvPr/>
        </p:nvSpPr>
        <p:spPr>
          <a:xfrm>
            <a:off x="5175136" y="21086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BA9E42-4F2D-E149-8C94-CE71A37A3036}"/>
              </a:ext>
            </a:extLst>
          </p:cNvPr>
          <p:cNvSpPr/>
          <p:nvPr/>
        </p:nvSpPr>
        <p:spPr>
          <a:xfrm>
            <a:off x="1251148" y="2654889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 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B7424E7-8C60-B84C-B9EA-3694A167179B}"/>
              </a:ext>
            </a:extLst>
          </p:cNvPr>
          <p:cNvSpPr/>
          <p:nvPr/>
        </p:nvSpPr>
        <p:spPr>
          <a:xfrm>
            <a:off x="3470853" y="26600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C7CBE4-EACE-954F-AAA9-BD33C9D568CF}"/>
              </a:ext>
            </a:extLst>
          </p:cNvPr>
          <p:cNvSpPr txBox="1"/>
          <p:nvPr/>
        </p:nvSpPr>
        <p:spPr>
          <a:xfrm>
            <a:off x="4750179" y="351484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50 </a:t>
            </a:r>
            <a:r>
              <a:rPr lang="sv-SE" dirty="0">
                <a:cs typeface="Bradley Hand Bold"/>
              </a:rPr>
              <a:t>%</a:t>
            </a:r>
          </a:p>
        </p:txBody>
      </p:sp>
      <p:pic>
        <p:nvPicPr>
          <p:cNvPr id="2050" name="Picture 2" descr="Poster Färgglada glas kulor. Makrobilden. • Pixers® - Vi lever för  förändring">
            <a:extLst>
              <a:ext uri="{FF2B5EF4-FFF2-40B4-BE49-F238E27FC236}">
                <a16:creationId xmlns:a16="http://schemas.microsoft.com/office/drawing/2014/main" id="{EBEA9ED0-BF43-B84E-B703-79076FBFB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3490"/>
          <a:stretch/>
        </p:blipFill>
        <p:spPr bwMode="auto">
          <a:xfrm>
            <a:off x="6094464" y="406147"/>
            <a:ext cx="1466522" cy="11435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p 48">
            <a:extLst>
              <a:ext uri="{FF2B5EF4-FFF2-40B4-BE49-F238E27FC236}">
                <a16:creationId xmlns:a16="http://schemas.microsoft.com/office/drawing/2014/main" id="{2044BBA0-28E5-DA42-BF6D-6F375F8A1A80}"/>
              </a:ext>
            </a:extLst>
          </p:cNvPr>
          <p:cNvGrpSpPr/>
          <p:nvPr/>
        </p:nvGrpSpPr>
        <p:grpSpPr>
          <a:xfrm>
            <a:off x="1534467" y="4637922"/>
            <a:ext cx="5094688" cy="646331"/>
            <a:chOff x="1209514" y="5664209"/>
            <a:chExt cx="5094688" cy="646331"/>
          </a:xfrm>
        </p:grpSpPr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A3BA481-52BA-A94D-93AB-110104CF8A53}"/>
                </a:ext>
              </a:extLst>
            </p:cNvPr>
            <p:cNvSpPr txBox="1"/>
            <p:nvPr/>
          </p:nvSpPr>
          <p:spPr>
            <a:xfrm>
              <a:off x="1209514" y="5664209"/>
              <a:ext cx="5094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Sannolikheten att kulan är blå är 50 </a:t>
              </a:r>
              <a:r>
                <a:rPr lang="sv-SE" dirty="0">
                  <a:cs typeface="Bradley Hand Bold"/>
                </a:rPr>
                <a:t>% . 		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100799E7-2620-1E47-ABE8-337BE853E01C}"/>
                </a:ext>
              </a:extLst>
            </p:cNvPr>
            <p:cNvSpPr txBox="1"/>
            <p:nvPr/>
          </p:nvSpPr>
          <p:spPr>
            <a:xfrm>
              <a:off x="3238718" y="578245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611D8706-9A5E-D340-A685-5B78173F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39" y="178608"/>
            <a:ext cx="1161498" cy="384895"/>
          </a:xfrm>
          <a:prstGeom prst="rect">
            <a:avLst/>
          </a:prstGeom>
        </p:spPr>
      </p:pic>
      <p:sp>
        <p:nvSpPr>
          <p:cNvPr id="53" name="Rektangel 52">
            <a:extLst>
              <a:ext uri="{FF2B5EF4-FFF2-40B4-BE49-F238E27FC236}">
                <a16:creationId xmlns:a16="http://schemas.microsoft.com/office/drawing/2014/main" id="{90AB81F3-0CAD-AC44-9484-A18F73CA0900}"/>
              </a:ext>
            </a:extLst>
          </p:cNvPr>
          <p:cNvSpPr/>
          <p:nvPr/>
        </p:nvSpPr>
        <p:spPr>
          <a:xfrm>
            <a:off x="6327535" y="2057869"/>
            <a:ext cx="2313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Addera antalet kulor för att få antalet möjliga utfall.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CCFBF666-68FF-FC48-BAA0-248F65D7ACD5}"/>
              </a:ext>
            </a:extLst>
          </p:cNvPr>
          <p:cNvSpPr/>
          <p:nvPr/>
        </p:nvSpPr>
        <p:spPr>
          <a:xfrm>
            <a:off x="6327535" y="2681559"/>
            <a:ext cx="24669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finns 10 blå kulor. Alltså är antalet gynnsamma utfall 10.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E368CC9-F08C-EF45-845E-00B4E291D0A0}"/>
              </a:ext>
            </a:extLst>
          </p:cNvPr>
          <p:cNvSpPr/>
          <p:nvPr/>
        </p:nvSpPr>
        <p:spPr>
          <a:xfrm>
            <a:off x="6327534" y="3455617"/>
            <a:ext cx="23130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förkorta med </a:t>
            </a:r>
            <a:r>
              <a:rPr lang="sv-SE" sz="1400" dirty="0">
                <a:solidFill>
                  <a:srgbClr val="C00000"/>
                </a:solidFill>
              </a:rPr>
              <a:t>10</a:t>
            </a:r>
            <a:r>
              <a:rPr lang="sv-SE" sz="1400" dirty="0"/>
              <a:t>. 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BE5C883F-7C22-9E4D-8646-B2F1DF7E4100}"/>
              </a:ext>
            </a:extLst>
          </p:cNvPr>
          <p:cNvGrpSpPr/>
          <p:nvPr/>
        </p:nvGrpSpPr>
        <p:grpSpPr>
          <a:xfrm>
            <a:off x="3562127" y="3372099"/>
            <a:ext cx="1035813" cy="606025"/>
            <a:chOff x="6090400" y="1060777"/>
            <a:chExt cx="1035813" cy="606025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C5E1ACF6-3A4D-4949-996C-8793FF6DC242}"/>
                </a:ext>
              </a:extLst>
            </p:cNvPr>
            <p:cNvGrpSpPr/>
            <p:nvPr/>
          </p:nvGrpSpPr>
          <p:grpSpPr>
            <a:xfrm>
              <a:off x="6090400" y="1060777"/>
              <a:ext cx="859531" cy="606025"/>
              <a:chOff x="3764761" y="1916140"/>
              <a:chExt cx="859531" cy="606025"/>
            </a:xfrm>
          </p:grpSpPr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E6EC73E2-DD4F-9146-8F7B-48EFE7E714A8}"/>
                  </a:ext>
                </a:extLst>
              </p:cNvPr>
              <p:cNvSpPr txBox="1"/>
              <p:nvPr/>
            </p:nvSpPr>
            <p:spPr>
              <a:xfrm>
                <a:off x="3778953" y="1916140"/>
                <a:ext cx="837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10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/10</a:t>
                </a:r>
              </a:p>
            </p:txBody>
          </p: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BEDCD32D-CBA3-0E4A-A868-C5254CFFEBFA}"/>
                  </a:ext>
                </a:extLst>
              </p:cNvPr>
              <p:cNvSpPr txBox="1"/>
              <p:nvPr/>
            </p:nvSpPr>
            <p:spPr>
              <a:xfrm>
                <a:off x="3764761" y="2152833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20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/10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F42BEC72-2A68-E241-974D-B3455FCC0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2877" y="2212545"/>
                <a:ext cx="64503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E9F11298-34AE-FA49-9CD9-581BDB2A3237}"/>
                </a:ext>
              </a:extLst>
            </p:cNvPr>
            <p:cNvSpPr txBox="1"/>
            <p:nvPr/>
          </p:nvSpPr>
          <p:spPr>
            <a:xfrm>
              <a:off x="6859513" y="117819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8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8" grpId="0"/>
      <p:bldP spid="19" grpId="0"/>
      <p:bldP spid="20" grpId="0"/>
      <p:bldP spid="21" grpId="0"/>
      <p:bldP spid="22" grpId="0"/>
      <p:bldP spid="25" grpId="0"/>
      <p:bldP spid="53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15209</TotalTime>
  <Words>684</Words>
  <Application>Microsoft Macintosh PowerPoint</Application>
  <PresentationFormat>Bildspel på skärmen (4:3)</PresentationFormat>
  <Paragraphs>153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62</cp:revision>
  <dcterms:created xsi:type="dcterms:W3CDTF">2017-04-14T14:36:05Z</dcterms:created>
  <dcterms:modified xsi:type="dcterms:W3CDTF">2021-08-04T07:14:54Z</dcterms:modified>
</cp:coreProperties>
</file>