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3" r:id="rId2"/>
    <p:sldId id="274" r:id="rId3"/>
    <p:sldId id="275" r:id="rId4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53"/>
    <p:restoredTop sz="99448" autoAdjust="0"/>
  </p:normalViewPr>
  <p:slideViewPr>
    <p:cSldViewPr snapToGrid="0" snapToObjects="1">
      <p:cViewPr>
        <p:scale>
          <a:sx n="100" d="100"/>
          <a:sy n="100" d="100"/>
        </p:scale>
        <p:origin x="1184" y="7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2021-10-26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9866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2021-10-26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7987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2021-10-26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1812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2021-10-26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473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2021-10-26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1923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2021-10-26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8570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2021-10-26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3032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2021-10-26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2096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2021-10-26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6261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2021-10-26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96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2021-10-26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3061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79FD7-24D9-9843-BA61-DB9CEBB5A7E8}" type="datetimeFigureOut">
              <a:rPr lang="sv-SE" smtClean="0"/>
              <a:t>2021-10-26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5739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214411" y="284285"/>
            <a:ext cx="88270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/>
              <a:t>2.7				              Beräkna delen från procentform</a:t>
            </a:r>
          </a:p>
        </p:txBody>
      </p:sp>
      <p:grpSp>
        <p:nvGrpSpPr>
          <p:cNvPr id="9" name="Grupp 8"/>
          <p:cNvGrpSpPr/>
          <p:nvPr/>
        </p:nvGrpSpPr>
        <p:grpSpPr>
          <a:xfrm>
            <a:off x="3883912" y="1236667"/>
            <a:ext cx="2231173" cy="671616"/>
            <a:chOff x="2924284" y="1325169"/>
            <a:chExt cx="2231173" cy="671616"/>
          </a:xfrm>
        </p:grpSpPr>
        <p:sp>
          <p:nvSpPr>
            <p:cNvPr id="3" name="textruta 2"/>
            <p:cNvSpPr txBox="1"/>
            <p:nvPr/>
          </p:nvSpPr>
          <p:spPr>
            <a:xfrm>
              <a:off x="2924284" y="1504161"/>
              <a:ext cx="22311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b="1" dirty="0">
                  <a:solidFill>
                    <a:srgbClr val="C00000"/>
                  </a:solidFill>
                </a:rPr>
                <a:t>Andelen = </a:t>
              </a:r>
            </a:p>
          </p:txBody>
        </p:sp>
        <p:grpSp>
          <p:nvGrpSpPr>
            <p:cNvPr id="4" name="Grupp 3"/>
            <p:cNvGrpSpPr>
              <a:grpSpLocks/>
            </p:cNvGrpSpPr>
            <p:nvPr/>
          </p:nvGrpSpPr>
          <p:grpSpPr bwMode="auto">
            <a:xfrm>
              <a:off x="4039871" y="1325169"/>
              <a:ext cx="989847" cy="671616"/>
              <a:chOff x="3980917" y="1846460"/>
              <a:chExt cx="989387" cy="671805"/>
            </a:xfrm>
          </p:grpSpPr>
          <p:sp>
            <p:nvSpPr>
              <p:cNvPr id="5" name="textruta 29"/>
              <p:cNvSpPr txBox="1">
                <a:spLocks noChangeArrowheads="1"/>
              </p:cNvSpPr>
              <p:nvPr/>
            </p:nvSpPr>
            <p:spPr bwMode="auto">
              <a:xfrm>
                <a:off x="4060933" y="1846460"/>
                <a:ext cx="742805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b="1" dirty="0">
                    <a:solidFill>
                      <a:srgbClr val="C00000"/>
                    </a:solidFill>
                  </a:rPr>
                  <a:t>Delen</a:t>
                </a:r>
              </a:p>
            </p:txBody>
          </p:sp>
          <p:sp>
            <p:nvSpPr>
              <p:cNvPr id="6" name="textruta 30"/>
              <p:cNvSpPr txBox="1">
                <a:spLocks noChangeArrowheads="1"/>
              </p:cNvSpPr>
              <p:nvPr/>
            </p:nvSpPr>
            <p:spPr bwMode="auto">
              <a:xfrm>
                <a:off x="3981452" y="2148829"/>
                <a:ext cx="988852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b="1" dirty="0">
                    <a:solidFill>
                      <a:srgbClr val="C00000"/>
                    </a:solidFill>
                  </a:rPr>
                  <a:t>Det hela</a:t>
                </a:r>
              </a:p>
            </p:txBody>
          </p:sp>
          <p:cxnSp>
            <p:nvCxnSpPr>
              <p:cNvPr id="7" name="Rak 6"/>
              <p:cNvCxnSpPr/>
              <p:nvPr/>
            </p:nvCxnSpPr>
            <p:spPr>
              <a:xfrm>
                <a:off x="3980917" y="2203748"/>
                <a:ext cx="942755" cy="0"/>
              </a:xfrm>
              <a:prstGeom prst="line">
                <a:avLst/>
              </a:prstGeom>
              <a:ln w="19050" cmpd="sng">
                <a:solidFill>
                  <a:srgbClr val="C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" name="Grupp 11"/>
          <p:cNvGrpSpPr/>
          <p:nvPr/>
        </p:nvGrpSpPr>
        <p:grpSpPr>
          <a:xfrm>
            <a:off x="3565316" y="2127086"/>
            <a:ext cx="3028471" cy="369332"/>
            <a:chOff x="3559654" y="2602504"/>
            <a:chExt cx="3028471" cy="369332"/>
          </a:xfrm>
        </p:grpSpPr>
        <p:sp>
          <p:nvSpPr>
            <p:cNvPr id="10" name="textruta 29"/>
            <p:cNvSpPr txBox="1">
              <a:spLocks noChangeArrowheads="1"/>
            </p:cNvSpPr>
            <p:nvPr/>
          </p:nvSpPr>
          <p:spPr bwMode="auto">
            <a:xfrm>
              <a:off x="3559654" y="2602504"/>
              <a:ext cx="9103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b="1" dirty="0">
                  <a:solidFill>
                    <a:srgbClr val="C00000"/>
                  </a:solidFill>
                </a:rPr>
                <a:t>Delen =</a:t>
              </a:r>
            </a:p>
          </p:txBody>
        </p:sp>
        <p:sp>
          <p:nvSpPr>
            <p:cNvPr id="11" name="Rektangel 10"/>
            <p:cNvSpPr/>
            <p:nvPr/>
          </p:nvSpPr>
          <p:spPr>
            <a:xfrm>
              <a:off x="4362639" y="2602504"/>
              <a:ext cx="222548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b="1" dirty="0">
                  <a:solidFill>
                    <a:srgbClr val="C00000"/>
                  </a:solidFill>
                </a:rPr>
                <a:t>Andelen av Det hela</a:t>
              </a:r>
            </a:p>
          </p:txBody>
        </p:sp>
      </p:grpSp>
      <p:pic>
        <p:nvPicPr>
          <p:cNvPr id="13" name="Bildobjekt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989" y="3894617"/>
            <a:ext cx="8229600" cy="740319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D2AA583F-2122-F646-9A36-1CB7C15E5D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8091" y="322669"/>
            <a:ext cx="1161498" cy="384895"/>
          </a:xfrm>
          <a:prstGeom prst="rect">
            <a:avLst/>
          </a:prstGeom>
        </p:spPr>
      </p:pic>
      <p:sp>
        <p:nvSpPr>
          <p:cNvPr id="16" name="textruta 29">
            <a:extLst>
              <a:ext uri="{FF2B5EF4-FFF2-40B4-BE49-F238E27FC236}">
                <a16:creationId xmlns:a16="http://schemas.microsoft.com/office/drawing/2014/main" id="{9D49B6F3-4897-9E40-AF15-402D5C85B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717" y="3350793"/>
            <a:ext cx="72555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sv-SE" sz="1800" dirty="0"/>
              <a:t>De här sambanden mellan procentform och bråkform är viktiga att kunna. </a:t>
            </a:r>
          </a:p>
        </p:txBody>
      </p:sp>
    </p:spTree>
    <p:extLst>
      <p:ext uri="{BB962C8B-B14F-4D97-AF65-F5344CB8AC3E}">
        <p14:creationId xmlns:p14="http://schemas.microsoft.com/office/powerpoint/2010/main" val="346874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FE08717-8363-F042-90F1-62C808DE2AE8}"/>
              </a:ext>
            </a:extLst>
          </p:cNvPr>
          <p:cNvSpPr/>
          <p:nvPr/>
        </p:nvSpPr>
        <p:spPr>
          <a:xfrm>
            <a:off x="590312" y="248242"/>
            <a:ext cx="10402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>
                <a:solidFill>
                  <a:srgbClr val="8E2503"/>
                </a:solidFill>
              </a:rPr>
              <a:t>Exempel</a:t>
            </a:r>
            <a:endParaRPr lang="sv-SE" dirty="0">
              <a:solidFill>
                <a:srgbClr val="8E2503"/>
              </a:solidFill>
            </a:endParaRP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62F84F23-E1CA-004A-A65D-5C9809F1D6B0}"/>
              </a:ext>
            </a:extLst>
          </p:cNvPr>
          <p:cNvSpPr/>
          <p:nvPr/>
        </p:nvSpPr>
        <p:spPr>
          <a:xfrm>
            <a:off x="668189" y="689865"/>
            <a:ext cx="537707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Isak köpte 40 serietidningar på en loppmarknad. Samma kväll läste han 25 % av dem. </a:t>
            </a:r>
          </a:p>
          <a:p>
            <a:endParaRPr lang="sv-SE" sz="1000" dirty="0"/>
          </a:p>
          <a:p>
            <a:r>
              <a:rPr lang="sv-SE" dirty="0"/>
              <a:t>Hur många serietidningar läste Isak den kvällen? </a:t>
            </a:r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81BB196E-AEBB-684E-AC1D-08A5351138B9}"/>
              </a:ext>
            </a:extLst>
          </p:cNvPr>
          <p:cNvGrpSpPr/>
          <p:nvPr/>
        </p:nvGrpSpPr>
        <p:grpSpPr>
          <a:xfrm>
            <a:off x="5157710" y="2472348"/>
            <a:ext cx="1833640" cy="656960"/>
            <a:chOff x="1608995" y="5302943"/>
            <a:chExt cx="1833640" cy="656960"/>
          </a:xfrm>
        </p:grpSpPr>
        <p:grpSp>
          <p:nvGrpSpPr>
            <p:cNvPr id="5" name="Grupp 4">
              <a:extLst>
                <a:ext uri="{FF2B5EF4-FFF2-40B4-BE49-F238E27FC236}">
                  <a16:creationId xmlns:a16="http://schemas.microsoft.com/office/drawing/2014/main" id="{A893568A-5225-DE4B-A1F7-37169B8F60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08995" y="5302943"/>
              <a:ext cx="457275" cy="656960"/>
              <a:chOff x="3924844" y="1875952"/>
              <a:chExt cx="458311" cy="655696"/>
            </a:xfrm>
          </p:grpSpPr>
          <p:sp>
            <p:nvSpPr>
              <p:cNvPr id="7" name="textruta 24">
                <a:extLst>
                  <a:ext uri="{FF2B5EF4-FFF2-40B4-BE49-F238E27FC236}">
                    <a16:creationId xmlns:a16="http://schemas.microsoft.com/office/drawing/2014/main" id="{DFF4686D-1787-1C49-A1C6-C72DC0F0EA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24844" y="1875952"/>
                <a:ext cx="458311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40</a:t>
                </a:r>
              </a:p>
            </p:txBody>
          </p:sp>
          <p:sp>
            <p:nvSpPr>
              <p:cNvPr id="8" name="textruta 25">
                <a:extLst>
                  <a:ext uri="{FF2B5EF4-FFF2-40B4-BE49-F238E27FC236}">
                    <a16:creationId xmlns:a16="http://schemas.microsoft.com/office/drawing/2014/main" id="{1C11A96C-DAB8-FD4F-86AA-45091461A2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72187" y="2163026"/>
                <a:ext cx="330373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solidFill>
                      <a:srgbClr val="FF0000"/>
                    </a:solidFill>
                    <a:latin typeface="Bradley Hand Bold"/>
                    <a:cs typeface="Bradley Hand Bold"/>
                  </a:rPr>
                  <a:t>4</a:t>
                </a:r>
              </a:p>
            </p:txBody>
          </p:sp>
          <p:cxnSp>
            <p:nvCxnSpPr>
              <p:cNvPr id="9" name="Rak 8">
                <a:extLst>
                  <a:ext uri="{FF2B5EF4-FFF2-40B4-BE49-F238E27FC236}">
                    <a16:creationId xmlns:a16="http://schemas.microsoft.com/office/drawing/2014/main" id="{565C2E99-3C11-114B-8DFC-DB0471C38339}"/>
                  </a:ext>
                </a:extLst>
              </p:cNvPr>
              <p:cNvCxnSpPr/>
              <p:nvPr/>
            </p:nvCxnSpPr>
            <p:spPr>
              <a:xfrm>
                <a:off x="3961883" y="2202961"/>
                <a:ext cx="397875" cy="0"/>
              </a:xfrm>
              <a:prstGeom prst="line">
                <a:avLst/>
              </a:prstGeom>
              <a:ln w="1587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6FDE9052-108D-D440-A59A-724A5F738C39}"/>
                </a:ext>
              </a:extLst>
            </p:cNvPr>
            <p:cNvSpPr txBox="1"/>
            <p:nvPr/>
          </p:nvSpPr>
          <p:spPr>
            <a:xfrm>
              <a:off x="2032386" y="5450995"/>
              <a:ext cx="14102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Bradley Hand Bold"/>
                  <a:cs typeface="Bradley Hand Bold"/>
                </a:rPr>
                <a:t>tidningar </a:t>
              </a:r>
              <a:r>
                <a:rPr lang="sv-SE" dirty="0">
                  <a:cs typeface="Bradley Hand Bold"/>
                </a:rPr>
                <a:t>=</a:t>
              </a:r>
            </a:p>
          </p:txBody>
        </p:sp>
      </p:grpSp>
      <p:sp>
        <p:nvSpPr>
          <p:cNvPr id="10" name="Rektangel 9">
            <a:extLst>
              <a:ext uri="{FF2B5EF4-FFF2-40B4-BE49-F238E27FC236}">
                <a16:creationId xmlns:a16="http://schemas.microsoft.com/office/drawing/2014/main" id="{3A2FFBEB-67C0-6745-8BC3-36054C7CBB55}"/>
              </a:ext>
            </a:extLst>
          </p:cNvPr>
          <p:cNvSpPr/>
          <p:nvPr/>
        </p:nvSpPr>
        <p:spPr>
          <a:xfrm>
            <a:off x="6847522" y="2615321"/>
            <a:ext cx="1508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10 tidningar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9C4D84BC-ED39-BF4E-B45E-27BE10BE6BA8}"/>
              </a:ext>
            </a:extLst>
          </p:cNvPr>
          <p:cNvSpPr/>
          <p:nvPr/>
        </p:nvSpPr>
        <p:spPr>
          <a:xfrm>
            <a:off x="2602494" y="2603777"/>
            <a:ext cx="25441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>
                <a:latin typeface="Bradley Hand Bold"/>
                <a:cs typeface="Bradley Hand Bold"/>
              </a:rPr>
              <a:t>25 </a:t>
            </a:r>
            <a:r>
              <a:rPr lang="nb-NO" dirty="0"/>
              <a:t>% </a:t>
            </a:r>
            <a:r>
              <a:rPr lang="nb-NO" dirty="0">
                <a:latin typeface="Bradley Hand Bold"/>
                <a:cs typeface="Bradley Hand Bold"/>
              </a:rPr>
              <a:t>av 40 </a:t>
            </a:r>
            <a:r>
              <a:rPr lang="nb-NO" dirty="0" err="1">
                <a:latin typeface="Bradley Hand Bold"/>
                <a:cs typeface="Bradley Hand Bold"/>
              </a:rPr>
              <a:t>tidningar</a:t>
            </a:r>
            <a:r>
              <a:rPr lang="nb-NO" dirty="0">
                <a:latin typeface="Bradley Hand Bold"/>
                <a:cs typeface="Bradley Hand Bold"/>
              </a:rPr>
              <a:t> </a:t>
            </a:r>
            <a:r>
              <a:rPr lang="sv-SE" dirty="0">
                <a:cs typeface="Bradley Hand Bold"/>
              </a:rPr>
              <a:t>=</a:t>
            </a:r>
            <a:endParaRPr lang="sv-SE" dirty="0"/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D2A7602F-F628-1C4F-984F-8395DB154E46}"/>
              </a:ext>
            </a:extLst>
          </p:cNvPr>
          <p:cNvSpPr/>
          <p:nvPr/>
        </p:nvSpPr>
        <p:spPr>
          <a:xfrm>
            <a:off x="697330" y="2603777"/>
            <a:ext cx="20523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latin typeface="Bradley Hand Bold"/>
                <a:cs typeface="Bradley Hand Bold"/>
              </a:rPr>
              <a:t>Antal</a:t>
            </a:r>
            <a:r>
              <a:rPr lang="nb-NO" dirty="0">
                <a:latin typeface="Bradley Hand Bold"/>
                <a:cs typeface="Bradley Hand Bold"/>
              </a:rPr>
              <a:t> </a:t>
            </a:r>
            <a:r>
              <a:rPr lang="nb-NO" dirty="0" err="1">
                <a:latin typeface="Bradley Hand Bold"/>
                <a:cs typeface="Bradley Hand Bold"/>
              </a:rPr>
              <a:t>tidningar</a:t>
            </a:r>
            <a:r>
              <a:rPr lang="sv-SE" dirty="0">
                <a:latin typeface="Bradley Hand Bold"/>
                <a:cs typeface="Bradley Hand Bold"/>
              </a:rPr>
              <a:t>:</a:t>
            </a:r>
            <a:endParaRPr lang="sv-SE" dirty="0"/>
          </a:p>
        </p:txBody>
      </p:sp>
      <p:pic>
        <p:nvPicPr>
          <p:cNvPr id="22" name="Bildobjekt 21">
            <a:extLst>
              <a:ext uri="{FF2B5EF4-FFF2-40B4-BE49-F238E27FC236}">
                <a16:creationId xmlns:a16="http://schemas.microsoft.com/office/drawing/2014/main" id="{186D91F6-72EF-3448-9793-52989420DF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6633" y="133015"/>
            <a:ext cx="1161498" cy="384895"/>
          </a:xfrm>
          <a:prstGeom prst="rect">
            <a:avLst/>
          </a:prstGeom>
        </p:spPr>
      </p:pic>
      <p:pic>
        <p:nvPicPr>
          <p:cNvPr id="1026" name="Picture 2" descr="Läsande barn kan ha 35 000 fler ord i ordförråd - P4 Göteborg | Sveriges  Radio">
            <a:extLst>
              <a:ext uri="{FF2B5EF4-FFF2-40B4-BE49-F238E27FC236}">
                <a16:creationId xmlns:a16="http://schemas.microsoft.com/office/drawing/2014/main" id="{A30BA019-7F5A-D646-BBFC-97794742D7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69" r="15645"/>
          <a:stretch/>
        </p:blipFill>
        <p:spPr bwMode="auto">
          <a:xfrm>
            <a:off x="5571330" y="583711"/>
            <a:ext cx="2093640" cy="1304914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" name="Grupp 24">
            <a:extLst>
              <a:ext uri="{FF2B5EF4-FFF2-40B4-BE49-F238E27FC236}">
                <a16:creationId xmlns:a16="http://schemas.microsoft.com/office/drawing/2014/main" id="{937D35BC-20EC-5A4C-8204-195C338A4D42}"/>
              </a:ext>
            </a:extLst>
          </p:cNvPr>
          <p:cNvGrpSpPr/>
          <p:nvPr/>
        </p:nvGrpSpPr>
        <p:grpSpPr>
          <a:xfrm>
            <a:off x="2013013" y="3234232"/>
            <a:ext cx="2369039" cy="1015663"/>
            <a:chOff x="5255623" y="3273418"/>
            <a:chExt cx="2369039" cy="1015663"/>
          </a:xfrm>
        </p:grpSpPr>
        <p:grpSp>
          <p:nvGrpSpPr>
            <p:cNvPr id="26" name="Grupp 25">
              <a:extLst>
                <a:ext uri="{FF2B5EF4-FFF2-40B4-BE49-F238E27FC236}">
                  <a16:creationId xmlns:a16="http://schemas.microsoft.com/office/drawing/2014/main" id="{F1F9522F-ED2F-3841-83F9-13621B048D24}"/>
                </a:ext>
              </a:extLst>
            </p:cNvPr>
            <p:cNvGrpSpPr/>
            <p:nvPr/>
          </p:nvGrpSpPr>
          <p:grpSpPr>
            <a:xfrm>
              <a:off x="5255623" y="3273418"/>
              <a:ext cx="2334818" cy="1015663"/>
              <a:chOff x="4956437" y="2715720"/>
              <a:chExt cx="2334818" cy="1015663"/>
            </a:xfrm>
          </p:grpSpPr>
          <p:sp>
            <p:nvSpPr>
              <p:cNvPr id="31" name="Rektangel 30">
                <a:extLst>
                  <a:ext uri="{FF2B5EF4-FFF2-40B4-BE49-F238E27FC236}">
                    <a16:creationId xmlns:a16="http://schemas.microsoft.com/office/drawing/2014/main" id="{51A8015F-8C61-8540-A3D1-4141EF6F8F87}"/>
                  </a:ext>
                </a:extLst>
              </p:cNvPr>
              <p:cNvSpPr/>
              <p:nvPr/>
            </p:nvSpPr>
            <p:spPr>
              <a:xfrm>
                <a:off x="4956437" y="2715720"/>
                <a:ext cx="2334818" cy="1015663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endParaRPr lang="sv-SE" sz="800" dirty="0"/>
              </a:p>
              <a:p>
                <a:r>
                  <a:rPr lang="sv-SE" sz="1600" dirty="0"/>
                  <a:t>25 % =</a:t>
                </a:r>
              </a:p>
              <a:p>
                <a:endParaRPr lang="sv-SE" dirty="0"/>
              </a:p>
              <a:p>
                <a:endParaRPr lang="sv-SE" dirty="0"/>
              </a:p>
            </p:txBody>
          </p:sp>
          <p:sp>
            <p:nvSpPr>
              <p:cNvPr id="32" name="Rektangel 31">
                <a:extLst>
                  <a:ext uri="{FF2B5EF4-FFF2-40B4-BE49-F238E27FC236}">
                    <a16:creationId xmlns:a16="http://schemas.microsoft.com/office/drawing/2014/main" id="{59938086-F8FA-774C-9A73-5C9AD0FB5AFC}"/>
                  </a:ext>
                </a:extLst>
              </p:cNvPr>
              <p:cNvSpPr/>
              <p:nvPr/>
            </p:nvSpPr>
            <p:spPr>
              <a:xfrm>
                <a:off x="5596958" y="2767843"/>
                <a:ext cx="33644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600" dirty="0"/>
                  <a:t>1</a:t>
                </a:r>
              </a:p>
            </p:txBody>
          </p:sp>
          <p:sp>
            <p:nvSpPr>
              <p:cNvPr id="33" name="Rektangel 32">
                <a:extLst>
                  <a:ext uri="{FF2B5EF4-FFF2-40B4-BE49-F238E27FC236}">
                    <a16:creationId xmlns:a16="http://schemas.microsoft.com/office/drawing/2014/main" id="{2E15F827-C999-3D45-9DBC-D92AFF69DE0D}"/>
                  </a:ext>
                </a:extLst>
              </p:cNvPr>
              <p:cNvSpPr/>
              <p:nvPr/>
            </p:nvSpPr>
            <p:spPr>
              <a:xfrm>
                <a:off x="5596958" y="2988310"/>
                <a:ext cx="43274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600" dirty="0"/>
                  <a:t>4</a:t>
                </a:r>
              </a:p>
            </p:txBody>
          </p:sp>
          <p:cxnSp>
            <p:nvCxnSpPr>
              <p:cNvPr id="34" name="Rak 33">
                <a:extLst>
                  <a:ext uri="{FF2B5EF4-FFF2-40B4-BE49-F238E27FC236}">
                    <a16:creationId xmlns:a16="http://schemas.microsoft.com/office/drawing/2014/main" id="{AA63D7CB-A872-7646-92DE-4FA1AAB22A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58785" y="3046081"/>
                <a:ext cx="196344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0" name="Rektangel 29">
              <a:extLst>
                <a:ext uri="{FF2B5EF4-FFF2-40B4-BE49-F238E27FC236}">
                  <a16:creationId xmlns:a16="http://schemas.microsoft.com/office/drawing/2014/main" id="{54EB3A31-889C-DF4B-ADB2-BDDAAD3FF5C2}"/>
                </a:ext>
              </a:extLst>
            </p:cNvPr>
            <p:cNvSpPr/>
            <p:nvPr/>
          </p:nvSpPr>
          <p:spPr>
            <a:xfrm>
              <a:off x="5289844" y="3821159"/>
              <a:ext cx="233481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1600" dirty="0"/>
                <a:t>Alltså dividerar du med </a:t>
              </a:r>
              <a:r>
                <a:rPr lang="sv-SE" sz="1600" dirty="0">
                  <a:solidFill>
                    <a:srgbClr val="FF0000"/>
                  </a:solidFill>
                </a:rPr>
                <a:t>4</a:t>
              </a:r>
              <a:r>
                <a:rPr lang="sv-SE" sz="1600" dirty="0"/>
                <a:t>.</a:t>
              </a:r>
            </a:p>
          </p:txBody>
        </p:sp>
      </p:grpSp>
      <p:grpSp>
        <p:nvGrpSpPr>
          <p:cNvPr id="35" name="Grupp 34">
            <a:extLst>
              <a:ext uri="{FF2B5EF4-FFF2-40B4-BE49-F238E27FC236}">
                <a16:creationId xmlns:a16="http://schemas.microsoft.com/office/drawing/2014/main" id="{4E13A970-F481-6743-9E00-239E8E0CE144}"/>
              </a:ext>
            </a:extLst>
          </p:cNvPr>
          <p:cNvGrpSpPr/>
          <p:nvPr/>
        </p:nvGrpSpPr>
        <p:grpSpPr>
          <a:xfrm>
            <a:off x="1081190" y="4929391"/>
            <a:ext cx="4010180" cy="467408"/>
            <a:chOff x="315944" y="5524906"/>
            <a:chExt cx="4010180" cy="467408"/>
          </a:xfrm>
        </p:grpSpPr>
        <p:sp>
          <p:nvSpPr>
            <p:cNvPr id="36" name="textruta 35">
              <a:extLst>
                <a:ext uri="{FF2B5EF4-FFF2-40B4-BE49-F238E27FC236}">
                  <a16:creationId xmlns:a16="http://schemas.microsoft.com/office/drawing/2014/main" id="{DC5A5B2F-798B-BC41-835D-269CE521A9B5}"/>
                </a:ext>
              </a:extLst>
            </p:cNvPr>
            <p:cNvSpPr txBox="1"/>
            <p:nvPr/>
          </p:nvSpPr>
          <p:spPr>
            <a:xfrm>
              <a:off x="315944" y="5622982"/>
              <a:ext cx="40101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u="sng" dirty="0">
                  <a:latin typeface="Bradley Hand Bold"/>
                  <a:cs typeface="Bradley Hand Bold"/>
                </a:rPr>
                <a:t>Svar</a:t>
              </a:r>
              <a:r>
                <a:rPr lang="sv-SE" dirty="0">
                  <a:latin typeface="Bradley Hand Bold"/>
                  <a:cs typeface="Bradley Hand Bold"/>
                </a:rPr>
                <a:t>:  Isak läste 10 tidningar.  </a:t>
              </a:r>
            </a:p>
          </p:txBody>
        </p:sp>
        <p:sp>
          <p:nvSpPr>
            <p:cNvPr id="43" name="textruta 42">
              <a:extLst>
                <a:ext uri="{FF2B5EF4-FFF2-40B4-BE49-F238E27FC236}">
                  <a16:creationId xmlns:a16="http://schemas.microsoft.com/office/drawing/2014/main" id="{61F9B1BE-D878-534D-BC20-761DF3F43927}"/>
                </a:ext>
              </a:extLst>
            </p:cNvPr>
            <p:cNvSpPr txBox="1"/>
            <p:nvPr/>
          </p:nvSpPr>
          <p:spPr>
            <a:xfrm>
              <a:off x="3103747" y="5524906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dirty="0">
                <a:latin typeface="Bradley Hand Bold"/>
                <a:cs typeface="Bradley Hand 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2100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" grpId="0"/>
      <p:bldP spid="11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6E8C762E-7B47-F846-B93F-CE994FDB5DC7}"/>
              </a:ext>
            </a:extLst>
          </p:cNvPr>
          <p:cNvSpPr/>
          <p:nvPr/>
        </p:nvSpPr>
        <p:spPr>
          <a:xfrm>
            <a:off x="712223" y="223576"/>
            <a:ext cx="10402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>
                <a:solidFill>
                  <a:srgbClr val="8E2503"/>
                </a:solidFill>
              </a:rPr>
              <a:t>Exempel</a:t>
            </a:r>
            <a:endParaRPr lang="sv-SE" dirty="0">
              <a:solidFill>
                <a:srgbClr val="8E2503"/>
              </a:solidFill>
            </a:endParaRP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705EB4D5-DE25-7B49-A9AA-B0958A9398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8544" y="108349"/>
            <a:ext cx="1161498" cy="384895"/>
          </a:xfrm>
          <a:prstGeom prst="rect">
            <a:avLst/>
          </a:prstGeom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BB01A874-391F-B747-8DC2-D6E8A57CE984}"/>
              </a:ext>
            </a:extLst>
          </p:cNvPr>
          <p:cNvSpPr/>
          <p:nvPr/>
        </p:nvSpPr>
        <p:spPr>
          <a:xfrm>
            <a:off x="1894936" y="223379"/>
            <a:ext cx="4524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/>
              <a:t>a)  40 % av 450 g 		b)  6 % av 2 km</a:t>
            </a:r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F560AE48-A182-974E-A7D7-5B6F12C0EC03}"/>
              </a:ext>
            </a:extLst>
          </p:cNvPr>
          <p:cNvSpPr/>
          <p:nvPr/>
        </p:nvSpPr>
        <p:spPr>
          <a:xfrm>
            <a:off x="643894" y="1290819"/>
            <a:ext cx="23407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>
                <a:latin typeface="Bradley Hand" pitchFamily="2" charset="77"/>
              </a:rPr>
              <a:t>a)     10</a:t>
            </a:r>
            <a:r>
              <a:rPr lang="nb-NO" dirty="0"/>
              <a:t> % </a:t>
            </a:r>
            <a:r>
              <a:rPr lang="nb-NO" dirty="0">
                <a:latin typeface="Bradley Hand" pitchFamily="2" charset="77"/>
              </a:rPr>
              <a:t>av 450 g </a:t>
            </a:r>
            <a:r>
              <a:rPr lang="nb-NO" dirty="0"/>
              <a:t>= </a:t>
            </a:r>
            <a:endParaRPr lang="sv-SE" dirty="0"/>
          </a:p>
        </p:txBody>
      </p:sp>
      <p:grpSp>
        <p:nvGrpSpPr>
          <p:cNvPr id="7" name="Grupp 6">
            <a:extLst>
              <a:ext uri="{FF2B5EF4-FFF2-40B4-BE49-F238E27FC236}">
                <a16:creationId xmlns:a16="http://schemas.microsoft.com/office/drawing/2014/main" id="{F808C97A-56D3-B249-8498-01DD283B2806}"/>
              </a:ext>
            </a:extLst>
          </p:cNvPr>
          <p:cNvGrpSpPr/>
          <p:nvPr/>
        </p:nvGrpSpPr>
        <p:grpSpPr>
          <a:xfrm>
            <a:off x="2885821" y="1197500"/>
            <a:ext cx="1208083" cy="624029"/>
            <a:chOff x="1544440" y="5328758"/>
            <a:chExt cx="1208083" cy="624029"/>
          </a:xfrm>
        </p:grpSpPr>
        <p:grpSp>
          <p:nvGrpSpPr>
            <p:cNvPr id="8" name="Grupp 7">
              <a:extLst>
                <a:ext uri="{FF2B5EF4-FFF2-40B4-BE49-F238E27FC236}">
                  <a16:creationId xmlns:a16="http://schemas.microsoft.com/office/drawing/2014/main" id="{44B2EFC8-2C18-9D42-9EDF-4C2CA9908BF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44440" y="5328758"/>
              <a:ext cx="595035" cy="624029"/>
              <a:chOff x="3860136" y="1901719"/>
              <a:chExt cx="596382" cy="622829"/>
            </a:xfrm>
          </p:grpSpPr>
          <p:sp>
            <p:nvSpPr>
              <p:cNvPr id="10" name="textruta 24">
                <a:extLst>
                  <a:ext uri="{FF2B5EF4-FFF2-40B4-BE49-F238E27FC236}">
                    <a16:creationId xmlns:a16="http://schemas.microsoft.com/office/drawing/2014/main" id="{CFE4232D-17D1-F842-9EED-58F14828C0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60136" y="1901719"/>
                <a:ext cx="596382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450</a:t>
                </a:r>
              </a:p>
            </p:txBody>
          </p:sp>
          <p:sp>
            <p:nvSpPr>
              <p:cNvPr id="11" name="textruta 25">
                <a:extLst>
                  <a:ext uri="{FF2B5EF4-FFF2-40B4-BE49-F238E27FC236}">
                    <a16:creationId xmlns:a16="http://schemas.microsoft.com/office/drawing/2014/main" id="{8051C603-C86C-1747-8287-AFC8C9C893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27125" y="2155926"/>
                <a:ext cx="432633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solidFill>
                      <a:srgbClr val="FF0000"/>
                    </a:solidFill>
                    <a:latin typeface="Bradley Hand Bold"/>
                    <a:cs typeface="Bradley Hand Bold"/>
                  </a:rPr>
                  <a:t>10</a:t>
                </a:r>
              </a:p>
            </p:txBody>
          </p:sp>
          <p:cxnSp>
            <p:nvCxnSpPr>
              <p:cNvPr id="12" name="Rak 11">
                <a:extLst>
                  <a:ext uri="{FF2B5EF4-FFF2-40B4-BE49-F238E27FC236}">
                    <a16:creationId xmlns:a16="http://schemas.microsoft.com/office/drawing/2014/main" id="{F3BF440D-A2C1-C344-AEA5-4B5D9DA268B6}"/>
                  </a:ext>
                </a:extLst>
              </p:cNvPr>
              <p:cNvCxnSpPr/>
              <p:nvPr/>
            </p:nvCxnSpPr>
            <p:spPr>
              <a:xfrm>
                <a:off x="3961883" y="2202961"/>
                <a:ext cx="397875" cy="0"/>
              </a:xfrm>
              <a:prstGeom prst="line">
                <a:avLst/>
              </a:prstGeom>
              <a:ln w="1587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B346EC6F-034D-5748-B793-C4BFE68655C3}"/>
                </a:ext>
              </a:extLst>
            </p:cNvPr>
            <p:cNvSpPr txBox="1"/>
            <p:nvPr/>
          </p:nvSpPr>
          <p:spPr>
            <a:xfrm>
              <a:off x="2022523" y="5422077"/>
              <a:ext cx="73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Bradley Hand Bold"/>
                  <a:cs typeface="Bradley Hand Bold"/>
                </a:rPr>
                <a:t>g </a:t>
              </a:r>
              <a:r>
                <a:rPr lang="sv-SE" dirty="0">
                  <a:cs typeface="Bradley Hand Bold"/>
                </a:rPr>
                <a:t>=</a:t>
              </a:r>
            </a:p>
          </p:txBody>
        </p:sp>
      </p:grpSp>
      <p:sp>
        <p:nvSpPr>
          <p:cNvPr id="13" name="Rektangel 12">
            <a:extLst>
              <a:ext uri="{FF2B5EF4-FFF2-40B4-BE49-F238E27FC236}">
                <a16:creationId xmlns:a16="http://schemas.microsoft.com/office/drawing/2014/main" id="{C1DF0205-2D40-B145-A998-BA4ED6236C77}"/>
              </a:ext>
            </a:extLst>
          </p:cNvPr>
          <p:cNvSpPr/>
          <p:nvPr/>
        </p:nvSpPr>
        <p:spPr>
          <a:xfrm>
            <a:off x="3745565" y="1282331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45 g</a:t>
            </a:r>
          </a:p>
        </p:txBody>
      </p:sp>
      <p:grpSp>
        <p:nvGrpSpPr>
          <p:cNvPr id="14" name="Grupp 13">
            <a:extLst>
              <a:ext uri="{FF2B5EF4-FFF2-40B4-BE49-F238E27FC236}">
                <a16:creationId xmlns:a16="http://schemas.microsoft.com/office/drawing/2014/main" id="{DBA0331D-070F-4942-872C-6D7673A0089B}"/>
              </a:ext>
            </a:extLst>
          </p:cNvPr>
          <p:cNvGrpSpPr/>
          <p:nvPr/>
        </p:nvGrpSpPr>
        <p:grpSpPr>
          <a:xfrm>
            <a:off x="6517007" y="806824"/>
            <a:ext cx="2473035" cy="1015663"/>
            <a:chOff x="5226646" y="3273418"/>
            <a:chExt cx="2473035" cy="1015663"/>
          </a:xfrm>
        </p:grpSpPr>
        <p:grpSp>
          <p:nvGrpSpPr>
            <p:cNvPr id="15" name="Grupp 14">
              <a:extLst>
                <a:ext uri="{FF2B5EF4-FFF2-40B4-BE49-F238E27FC236}">
                  <a16:creationId xmlns:a16="http://schemas.microsoft.com/office/drawing/2014/main" id="{64212FC0-6186-A244-A71A-E5EFED39F0AC}"/>
                </a:ext>
              </a:extLst>
            </p:cNvPr>
            <p:cNvGrpSpPr/>
            <p:nvPr/>
          </p:nvGrpSpPr>
          <p:grpSpPr>
            <a:xfrm>
              <a:off x="5255623" y="3273418"/>
              <a:ext cx="2334818" cy="1015663"/>
              <a:chOff x="4956437" y="2715720"/>
              <a:chExt cx="2334818" cy="1015663"/>
            </a:xfrm>
          </p:grpSpPr>
          <p:sp>
            <p:nvSpPr>
              <p:cNvPr id="17" name="Rektangel 16">
                <a:extLst>
                  <a:ext uri="{FF2B5EF4-FFF2-40B4-BE49-F238E27FC236}">
                    <a16:creationId xmlns:a16="http://schemas.microsoft.com/office/drawing/2014/main" id="{36CF1F5C-2311-3F43-92E8-3ED85138867A}"/>
                  </a:ext>
                </a:extLst>
              </p:cNvPr>
              <p:cNvSpPr/>
              <p:nvPr/>
            </p:nvSpPr>
            <p:spPr>
              <a:xfrm>
                <a:off x="4956437" y="2715720"/>
                <a:ext cx="2334818" cy="1015663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endParaRPr lang="sv-SE" sz="800" dirty="0"/>
              </a:p>
              <a:p>
                <a:r>
                  <a:rPr lang="sv-SE" sz="1600" dirty="0"/>
                  <a:t>10 % =</a:t>
                </a:r>
              </a:p>
              <a:p>
                <a:endParaRPr lang="sv-SE" dirty="0"/>
              </a:p>
              <a:p>
                <a:endParaRPr lang="sv-SE" dirty="0"/>
              </a:p>
            </p:txBody>
          </p:sp>
          <p:sp>
            <p:nvSpPr>
              <p:cNvPr id="18" name="Rektangel 17">
                <a:extLst>
                  <a:ext uri="{FF2B5EF4-FFF2-40B4-BE49-F238E27FC236}">
                    <a16:creationId xmlns:a16="http://schemas.microsoft.com/office/drawing/2014/main" id="{61B7ACD7-ED37-B34B-8932-3EEA9E603848}"/>
                  </a:ext>
                </a:extLst>
              </p:cNvPr>
              <p:cNvSpPr/>
              <p:nvPr/>
            </p:nvSpPr>
            <p:spPr>
              <a:xfrm>
                <a:off x="5596958" y="2767843"/>
                <a:ext cx="33644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600" dirty="0"/>
                  <a:t>1</a:t>
                </a:r>
              </a:p>
            </p:txBody>
          </p:sp>
          <p:sp>
            <p:nvSpPr>
              <p:cNvPr id="19" name="Rektangel 18">
                <a:extLst>
                  <a:ext uri="{FF2B5EF4-FFF2-40B4-BE49-F238E27FC236}">
                    <a16:creationId xmlns:a16="http://schemas.microsoft.com/office/drawing/2014/main" id="{EC2ED4F8-B841-F543-8DD2-CA5C82FF6183}"/>
                  </a:ext>
                </a:extLst>
              </p:cNvPr>
              <p:cNvSpPr/>
              <p:nvPr/>
            </p:nvSpPr>
            <p:spPr>
              <a:xfrm>
                <a:off x="5596958" y="2988310"/>
                <a:ext cx="43274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600" dirty="0"/>
                  <a:t>10</a:t>
                </a:r>
              </a:p>
            </p:txBody>
          </p:sp>
          <p:cxnSp>
            <p:nvCxnSpPr>
              <p:cNvPr id="20" name="Rak 19">
                <a:extLst>
                  <a:ext uri="{FF2B5EF4-FFF2-40B4-BE49-F238E27FC236}">
                    <a16:creationId xmlns:a16="http://schemas.microsoft.com/office/drawing/2014/main" id="{3AEE7894-97BF-CA48-952C-8295BC7D14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58785" y="3046081"/>
                <a:ext cx="196344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03FA86EB-A505-E449-964B-173F5760E8C5}"/>
                </a:ext>
              </a:extLst>
            </p:cNvPr>
            <p:cNvSpPr/>
            <p:nvPr/>
          </p:nvSpPr>
          <p:spPr>
            <a:xfrm>
              <a:off x="5226646" y="3835327"/>
              <a:ext cx="2473035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1600" dirty="0"/>
                <a:t>Alltså dividerar du med </a:t>
              </a:r>
              <a:r>
                <a:rPr lang="sv-SE" sz="1600" dirty="0">
                  <a:solidFill>
                    <a:srgbClr val="FF0000"/>
                  </a:solidFill>
                </a:rPr>
                <a:t>10</a:t>
              </a:r>
              <a:r>
                <a:rPr lang="sv-SE" sz="1600" dirty="0"/>
                <a:t>.</a:t>
              </a:r>
            </a:p>
          </p:txBody>
        </p:sp>
      </p:grpSp>
      <p:sp>
        <p:nvSpPr>
          <p:cNvPr id="21" name="Rektangel 20">
            <a:extLst>
              <a:ext uri="{FF2B5EF4-FFF2-40B4-BE49-F238E27FC236}">
                <a16:creationId xmlns:a16="http://schemas.microsoft.com/office/drawing/2014/main" id="{3F7A19FC-A838-EB42-934B-45F8EF235D42}"/>
              </a:ext>
            </a:extLst>
          </p:cNvPr>
          <p:cNvSpPr/>
          <p:nvPr/>
        </p:nvSpPr>
        <p:spPr>
          <a:xfrm>
            <a:off x="1157332" y="1868654"/>
            <a:ext cx="1805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>
                <a:latin typeface="Bradley Hand Bold"/>
                <a:cs typeface="Bradley Hand Bold"/>
              </a:rPr>
              <a:t>40 </a:t>
            </a:r>
            <a:r>
              <a:rPr lang="nb-NO" dirty="0"/>
              <a:t>% </a:t>
            </a:r>
            <a:r>
              <a:rPr lang="nb-NO" dirty="0">
                <a:latin typeface="Bradley Hand Bold"/>
                <a:cs typeface="Bradley Hand Bold"/>
              </a:rPr>
              <a:t>av 450 g </a:t>
            </a:r>
            <a:r>
              <a:rPr lang="sv-SE" dirty="0">
                <a:cs typeface="Bradley Hand Bold"/>
              </a:rPr>
              <a:t>=</a:t>
            </a:r>
            <a:endParaRPr lang="sv-SE" dirty="0"/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E8583972-CC67-BC43-9C75-C823915D844B}"/>
              </a:ext>
            </a:extLst>
          </p:cNvPr>
          <p:cNvSpPr/>
          <p:nvPr/>
        </p:nvSpPr>
        <p:spPr>
          <a:xfrm>
            <a:off x="2885821" y="1869549"/>
            <a:ext cx="12715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solidFill>
                  <a:srgbClr val="FF0000"/>
                </a:solidFill>
                <a:latin typeface="Bradley Hand Bold"/>
                <a:cs typeface="Bradley Hand Bold"/>
              </a:rPr>
              <a:t>4</a:t>
            </a:r>
            <a:r>
              <a:rPr lang="sv-SE" dirty="0">
                <a:latin typeface="Bradley Hand Bold"/>
                <a:cs typeface="Bradley Hand Bold"/>
              </a:rPr>
              <a:t> </a:t>
            </a:r>
            <a:r>
              <a:rPr lang="is-IS" dirty="0">
                <a:latin typeface="Bradley Hand Bold"/>
                <a:cs typeface="Bradley Hand Bold"/>
              </a:rPr>
              <a:t>∙ 45 </a:t>
            </a:r>
            <a:r>
              <a:rPr lang="sv-SE" dirty="0">
                <a:latin typeface="Bradley Hand Bold"/>
                <a:cs typeface="Bradley Hand Bold"/>
              </a:rPr>
              <a:t>g </a:t>
            </a:r>
            <a:r>
              <a:rPr lang="sv-SE" dirty="0">
                <a:cs typeface="Bradley Hand Bold"/>
              </a:rPr>
              <a:t>=</a:t>
            </a:r>
            <a:r>
              <a:rPr lang="sv-SE" dirty="0">
                <a:latin typeface="Bradley Hand Bold"/>
                <a:cs typeface="Bradley Hand Bold"/>
              </a:rPr>
              <a:t> 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E10CF07B-11FE-6549-B50D-186C02C2D4F2}"/>
              </a:ext>
            </a:extLst>
          </p:cNvPr>
          <p:cNvSpPr/>
          <p:nvPr/>
        </p:nvSpPr>
        <p:spPr>
          <a:xfrm>
            <a:off x="3968450" y="1868654"/>
            <a:ext cx="758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180 g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F08AB02A-3945-044D-8738-78B87DFC390F}"/>
              </a:ext>
            </a:extLst>
          </p:cNvPr>
          <p:cNvSpPr/>
          <p:nvPr/>
        </p:nvSpPr>
        <p:spPr>
          <a:xfrm>
            <a:off x="6540655" y="1960381"/>
            <a:ext cx="2313048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600" dirty="0"/>
              <a:t>Eftersom 10 % är 45 g så är 40 % lika med</a:t>
            </a:r>
            <a:r>
              <a:rPr lang="sv-SE" sz="1600" dirty="0">
                <a:solidFill>
                  <a:srgbClr val="FF0000"/>
                </a:solidFill>
              </a:rPr>
              <a:t> 4 </a:t>
            </a:r>
            <a:r>
              <a:rPr lang="sv-SE" sz="1600" dirty="0"/>
              <a:t>∙ 45 g. </a:t>
            </a: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AA3C17AB-10C7-2247-8209-1DE7E89822AC}"/>
              </a:ext>
            </a:extLst>
          </p:cNvPr>
          <p:cNvSpPr/>
          <p:nvPr/>
        </p:nvSpPr>
        <p:spPr>
          <a:xfrm>
            <a:off x="661652" y="3571383"/>
            <a:ext cx="21579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>
                <a:latin typeface="Bradley Hand" pitchFamily="2" charset="77"/>
              </a:rPr>
              <a:t>b)     1</a:t>
            </a:r>
            <a:r>
              <a:rPr lang="nb-NO" dirty="0"/>
              <a:t> % </a:t>
            </a:r>
            <a:r>
              <a:rPr lang="nb-NO" dirty="0">
                <a:latin typeface="Bradley Hand" pitchFamily="2" charset="77"/>
              </a:rPr>
              <a:t>av 2 km </a:t>
            </a:r>
            <a:r>
              <a:rPr lang="nb-NO" dirty="0"/>
              <a:t>= </a:t>
            </a:r>
            <a:endParaRPr lang="sv-SE" dirty="0"/>
          </a:p>
        </p:txBody>
      </p:sp>
      <p:grpSp>
        <p:nvGrpSpPr>
          <p:cNvPr id="33" name="Grupp 32">
            <a:extLst>
              <a:ext uri="{FF2B5EF4-FFF2-40B4-BE49-F238E27FC236}">
                <a16:creationId xmlns:a16="http://schemas.microsoft.com/office/drawing/2014/main" id="{C1165E10-AB09-2B4A-BB50-D5AC339CA276}"/>
              </a:ext>
            </a:extLst>
          </p:cNvPr>
          <p:cNvGrpSpPr/>
          <p:nvPr/>
        </p:nvGrpSpPr>
        <p:grpSpPr>
          <a:xfrm>
            <a:off x="6487760" y="3944934"/>
            <a:ext cx="2553007" cy="1015663"/>
            <a:chOff x="5226646" y="3273418"/>
            <a:chExt cx="2553007" cy="1015663"/>
          </a:xfrm>
        </p:grpSpPr>
        <p:grpSp>
          <p:nvGrpSpPr>
            <p:cNvPr id="34" name="Grupp 33">
              <a:extLst>
                <a:ext uri="{FF2B5EF4-FFF2-40B4-BE49-F238E27FC236}">
                  <a16:creationId xmlns:a16="http://schemas.microsoft.com/office/drawing/2014/main" id="{13DE61ED-5F62-0446-A260-D92A09672AA4}"/>
                </a:ext>
              </a:extLst>
            </p:cNvPr>
            <p:cNvGrpSpPr/>
            <p:nvPr/>
          </p:nvGrpSpPr>
          <p:grpSpPr>
            <a:xfrm>
              <a:off x="5255623" y="3273418"/>
              <a:ext cx="2444058" cy="1015663"/>
              <a:chOff x="4956437" y="2715720"/>
              <a:chExt cx="2444058" cy="1015663"/>
            </a:xfrm>
          </p:grpSpPr>
          <p:sp>
            <p:nvSpPr>
              <p:cNvPr id="36" name="Rektangel 35">
                <a:extLst>
                  <a:ext uri="{FF2B5EF4-FFF2-40B4-BE49-F238E27FC236}">
                    <a16:creationId xmlns:a16="http://schemas.microsoft.com/office/drawing/2014/main" id="{7479ADAE-3D58-E04C-B2D9-600668D3DAFD}"/>
                  </a:ext>
                </a:extLst>
              </p:cNvPr>
              <p:cNvSpPr/>
              <p:nvPr/>
            </p:nvSpPr>
            <p:spPr>
              <a:xfrm>
                <a:off x="4956437" y="2715720"/>
                <a:ext cx="2444058" cy="1015663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endParaRPr lang="sv-SE" sz="800" dirty="0"/>
              </a:p>
              <a:p>
                <a:r>
                  <a:rPr lang="sv-SE" sz="1600" dirty="0"/>
                  <a:t>1 % =</a:t>
                </a:r>
              </a:p>
              <a:p>
                <a:endParaRPr lang="sv-SE" dirty="0"/>
              </a:p>
              <a:p>
                <a:endParaRPr lang="sv-SE" dirty="0"/>
              </a:p>
            </p:txBody>
          </p:sp>
          <p:sp>
            <p:nvSpPr>
              <p:cNvPr id="37" name="Rektangel 36">
                <a:extLst>
                  <a:ext uri="{FF2B5EF4-FFF2-40B4-BE49-F238E27FC236}">
                    <a16:creationId xmlns:a16="http://schemas.microsoft.com/office/drawing/2014/main" id="{A3A5583C-D662-7042-B75F-01B8EFA8527F}"/>
                  </a:ext>
                </a:extLst>
              </p:cNvPr>
              <p:cNvSpPr/>
              <p:nvPr/>
            </p:nvSpPr>
            <p:spPr>
              <a:xfrm>
                <a:off x="5535448" y="2728369"/>
                <a:ext cx="33644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600" dirty="0"/>
                  <a:t>1</a:t>
                </a:r>
              </a:p>
            </p:txBody>
          </p:sp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4E068462-4B80-714B-9BE5-6CBE146AD202}"/>
                  </a:ext>
                </a:extLst>
              </p:cNvPr>
              <p:cNvSpPr/>
              <p:nvPr/>
            </p:nvSpPr>
            <p:spPr>
              <a:xfrm>
                <a:off x="5455930" y="2948836"/>
                <a:ext cx="564225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600" dirty="0"/>
                  <a:t>100</a:t>
                </a:r>
              </a:p>
            </p:txBody>
          </p:sp>
          <p:cxnSp>
            <p:nvCxnSpPr>
              <p:cNvPr id="39" name="Rak 38">
                <a:extLst>
                  <a:ext uri="{FF2B5EF4-FFF2-40B4-BE49-F238E27FC236}">
                    <a16:creationId xmlns:a16="http://schemas.microsoft.com/office/drawing/2014/main" id="{6EEFF291-46BB-EE43-B033-F27B0D04E0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17758" y="3006607"/>
                <a:ext cx="352273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5" name="Rektangel 34">
              <a:extLst>
                <a:ext uri="{FF2B5EF4-FFF2-40B4-BE49-F238E27FC236}">
                  <a16:creationId xmlns:a16="http://schemas.microsoft.com/office/drawing/2014/main" id="{73168D88-FD35-3E40-8478-C38AA2133E9A}"/>
                </a:ext>
              </a:extLst>
            </p:cNvPr>
            <p:cNvSpPr/>
            <p:nvPr/>
          </p:nvSpPr>
          <p:spPr>
            <a:xfrm>
              <a:off x="5226646" y="3835327"/>
              <a:ext cx="255300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1600" dirty="0"/>
                <a:t>Alltså dividerar du med </a:t>
              </a:r>
              <a:r>
                <a:rPr lang="sv-SE" sz="1600" dirty="0">
                  <a:solidFill>
                    <a:srgbClr val="FF0000"/>
                  </a:solidFill>
                </a:rPr>
                <a:t>100</a:t>
              </a:r>
              <a:r>
                <a:rPr lang="sv-SE" sz="1600" dirty="0"/>
                <a:t>.</a:t>
              </a:r>
            </a:p>
          </p:txBody>
        </p:sp>
      </p:grpSp>
      <p:sp>
        <p:nvSpPr>
          <p:cNvPr id="40" name="Rektangel 39">
            <a:extLst>
              <a:ext uri="{FF2B5EF4-FFF2-40B4-BE49-F238E27FC236}">
                <a16:creationId xmlns:a16="http://schemas.microsoft.com/office/drawing/2014/main" id="{D124BC53-F4FB-484B-8F8D-B50210185498}"/>
              </a:ext>
            </a:extLst>
          </p:cNvPr>
          <p:cNvSpPr/>
          <p:nvPr/>
        </p:nvSpPr>
        <p:spPr>
          <a:xfrm>
            <a:off x="2703020" y="3571383"/>
            <a:ext cx="19431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>
                <a:latin typeface="Bradley Hand" pitchFamily="2" charset="77"/>
              </a:rPr>
              <a:t>1</a:t>
            </a:r>
            <a:r>
              <a:rPr lang="nb-NO" dirty="0"/>
              <a:t> % </a:t>
            </a:r>
            <a:r>
              <a:rPr lang="nb-NO" dirty="0">
                <a:latin typeface="Bradley Hand" pitchFamily="2" charset="77"/>
              </a:rPr>
              <a:t>av 2 000 m </a:t>
            </a:r>
            <a:r>
              <a:rPr lang="nb-NO" dirty="0"/>
              <a:t>= </a:t>
            </a:r>
            <a:endParaRPr lang="sv-SE" dirty="0"/>
          </a:p>
        </p:txBody>
      </p:sp>
      <p:sp>
        <p:nvSpPr>
          <p:cNvPr id="41" name="Rektangel 40">
            <a:extLst>
              <a:ext uri="{FF2B5EF4-FFF2-40B4-BE49-F238E27FC236}">
                <a16:creationId xmlns:a16="http://schemas.microsoft.com/office/drawing/2014/main" id="{61BDB059-B7CC-A746-AE9A-F1770C61FFAC}"/>
              </a:ext>
            </a:extLst>
          </p:cNvPr>
          <p:cNvSpPr/>
          <p:nvPr/>
        </p:nvSpPr>
        <p:spPr>
          <a:xfrm>
            <a:off x="6512758" y="3237297"/>
            <a:ext cx="1943161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600"/>
              <a:t>Börja med att </a:t>
            </a:r>
            <a:r>
              <a:rPr lang="sv-SE" sz="1600" dirty="0"/>
              <a:t>skriva 2 km som 2 000 m.</a:t>
            </a:r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39325181-D20C-4041-A989-0ECF5E57FFFE}"/>
              </a:ext>
            </a:extLst>
          </p:cNvPr>
          <p:cNvSpPr/>
          <p:nvPr/>
        </p:nvSpPr>
        <p:spPr>
          <a:xfrm>
            <a:off x="2439620" y="3932487"/>
            <a:ext cx="721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20 m</a:t>
            </a:r>
          </a:p>
        </p:txBody>
      </p:sp>
      <p:grpSp>
        <p:nvGrpSpPr>
          <p:cNvPr id="51" name="Grupp 50">
            <a:extLst>
              <a:ext uri="{FF2B5EF4-FFF2-40B4-BE49-F238E27FC236}">
                <a16:creationId xmlns:a16="http://schemas.microsoft.com/office/drawing/2014/main" id="{17AFE4B7-9294-AF41-BA26-B6F8B89A2DB5}"/>
              </a:ext>
            </a:extLst>
          </p:cNvPr>
          <p:cNvGrpSpPr/>
          <p:nvPr/>
        </p:nvGrpSpPr>
        <p:grpSpPr>
          <a:xfrm>
            <a:off x="1180072" y="3857721"/>
            <a:ext cx="1487394" cy="582993"/>
            <a:chOff x="996125" y="5092688"/>
            <a:chExt cx="1487394" cy="582993"/>
          </a:xfrm>
        </p:grpSpPr>
        <p:grpSp>
          <p:nvGrpSpPr>
            <p:cNvPr id="43" name="Grupp 42">
              <a:extLst>
                <a:ext uri="{FF2B5EF4-FFF2-40B4-BE49-F238E27FC236}">
                  <a16:creationId xmlns:a16="http://schemas.microsoft.com/office/drawing/2014/main" id="{650E5E78-E51A-0043-85A5-3EE41A8D79E7}"/>
                </a:ext>
              </a:extLst>
            </p:cNvPr>
            <p:cNvGrpSpPr/>
            <p:nvPr/>
          </p:nvGrpSpPr>
          <p:grpSpPr>
            <a:xfrm>
              <a:off x="1209518" y="5092688"/>
              <a:ext cx="1274001" cy="582993"/>
              <a:chOff x="1577739" y="5328758"/>
              <a:chExt cx="1274001" cy="582993"/>
            </a:xfrm>
          </p:grpSpPr>
          <p:grpSp>
            <p:nvGrpSpPr>
              <p:cNvPr id="44" name="Grupp 43">
                <a:extLst>
                  <a:ext uri="{FF2B5EF4-FFF2-40B4-BE49-F238E27FC236}">
                    <a16:creationId xmlns:a16="http://schemas.microsoft.com/office/drawing/2014/main" id="{D8C54DDE-4FA6-7C42-B6CC-165B260E840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77739" y="5328758"/>
                <a:ext cx="704039" cy="582993"/>
                <a:chOff x="3893506" y="1901719"/>
                <a:chExt cx="705632" cy="581872"/>
              </a:xfrm>
            </p:grpSpPr>
            <p:sp>
              <p:nvSpPr>
                <p:cNvPr id="46" name="textruta 24">
                  <a:extLst>
                    <a:ext uri="{FF2B5EF4-FFF2-40B4-BE49-F238E27FC236}">
                      <a16:creationId xmlns:a16="http://schemas.microsoft.com/office/drawing/2014/main" id="{58C38392-239F-BB4A-B6DB-D2CE3741FF2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93506" y="1901719"/>
                  <a:ext cx="705632" cy="3686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>
                      <a:latin typeface="Bradley Hand Bold"/>
                      <a:cs typeface="Bradley Hand Bold"/>
                    </a:rPr>
                    <a:t>2000</a:t>
                  </a:r>
                </a:p>
              </p:txBody>
            </p:sp>
            <p:sp>
              <p:nvSpPr>
                <p:cNvPr id="47" name="textruta 25">
                  <a:extLst>
                    <a:ext uri="{FF2B5EF4-FFF2-40B4-BE49-F238E27FC236}">
                      <a16:creationId xmlns:a16="http://schemas.microsoft.com/office/drawing/2014/main" id="{50439522-A533-2746-A771-0793E2911C4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65012" y="2114969"/>
                  <a:ext cx="557823" cy="3686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>
                      <a:solidFill>
                        <a:srgbClr val="FF0000"/>
                      </a:solidFill>
                      <a:latin typeface="Bradley Hand Bold"/>
                      <a:cs typeface="Bradley Hand Bold"/>
                    </a:rPr>
                    <a:t>100</a:t>
                  </a:r>
                </a:p>
              </p:txBody>
            </p:sp>
            <p:cxnSp>
              <p:nvCxnSpPr>
                <p:cNvPr id="48" name="Rak 47">
                  <a:extLst>
                    <a:ext uri="{FF2B5EF4-FFF2-40B4-BE49-F238E27FC236}">
                      <a16:creationId xmlns:a16="http://schemas.microsoft.com/office/drawing/2014/main" id="{DBB74601-896B-044E-85D7-1453BC62B4F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83199" y="2189329"/>
                  <a:ext cx="469406" cy="0"/>
                </a:xfrm>
                <a:prstGeom prst="line">
                  <a:avLst/>
                </a:prstGeom>
                <a:ln w="1587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5" name="textruta 44">
                <a:extLst>
                  <a:ext uri="{FF2B5EF4-FFF2-40B4-BE49-F238E27FC236}">
                    <a16:creationId xmlns:a16="http://schemas.microsoft.com/office/drawing/2014/main" id="{0973BBBF-AC55-1A4D-826D-56908BA7508B}"/>
                  </a:ext>
                </a:extLst>
              </p:cNvPr>
              <p:cNvSpPr txBox="1"/>
              <p:nvPr/>
            </p:nvSpPr>
            <p:spPr>
              <a:xfrm>
                <a:off x="2121740" y="5422077"/>
                <a:ext cx="73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Bradley Hand Bold"/>
                    <a:cs typeface="Bradley Hand Bold"/>
                  </a:rPr>
                  <a:t>m </a:t>
                </a:r>
                <a:r>
                  <a:rPr lang="sv-SE" dirty="0">
                    <a:cs typeface="Bradley Hand Bold"/>
                  </a:rPr>
                  <a:t>=</a:t>
                </a:r>
              </a:p>
            </p:txBody>
          </p:sp>
        </p:grpSp>
        <p:sp>
          <p:nvSpPr>
            <p:cNvPr id="50" name="textruta 49">
              <a:extLst>
                <a:ext uri="{FF2B5EF4-FFF2-40B4-BE49-F238E27FC236}">
                  <a16:creationId xmlns:a16="http://schemas.microsoft.com/office/drawing/2014/main" id="{79941D28-2BF5-B042-81AE-A9C27E75A494}"/>
                </a:ext>
              </a:extLst>
            </p:cNvPr>
            <p:cNvSpPr txBox="1"/>
            <p:nvPr/>
          </p:nvSpPr>
          <p:spPr>
            <a:xfrm>
              <a:off x="996125" y="5186007"/>
              <a:ext cx="3339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cs typeface="Bradley Hand Bold"/>
                </a:rPr>
                <a:t>=</a:t>
              </a:r>
            </a:p>
          </p:txBody>
        </p:sp>
      </p:grpSp>
      <p:sp>
        <p:nvSpPr>
          <p:cNvPr id="54" name="Rektangel 53">
            <a:extLst>
              <a:ext uri="{FF2B5EF4-FFF2-40B4-BE49-F238E27FC236}">
                <a16:creationId xmlns:a16="http://schemas.microsoft.com/office/drawing/2014/main" id="{094C5729-BDD1-9640-A495-7DACF05FB8BD}"/>
              </a:ext>
            </a:extLst>
          </p:cNvPr>
          <p:cNvSpPr/>
          <p:nvPr/>
        </p:nvSpPr>
        <p:spPr>
          <a:xfrm>
            <a:off x="1232351" y="4565988"/>
            <a:ext cx="1805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>
                <a:latin typeface="Bradley Hand Bold"/>
                <a:cs typeface="Bradley Hand Bold"/>
              </a:rPr>
              <a:t>6 </a:t>
            </a:r>
            <a:r>
              <a:rPr lang="nb-NO" dirty="0"/>
              <a:t>% </a:t>
            </a:r>
            <a:r>
              <a:rPr lang="nb-NO" dirty="0">
                <a:latin typeface="Bradley Hand Bold"/>
                <a:cs typeface="Bradley Hand Bold"/>
              </a:rPr>
              <a:t>av 2 km </a:t>
            </a:r>
            <a:r>
              <a:rPr lang="sv-SE" dirty="0">
                <a:cs typeface="Bradley Hand Bold"/>
              </a:rPr>
              <a:t>=</a:t>
            </a:r>
            <a:endParaRPr lang="sv-SE" dirty="0"/>
          </a:p>
        </p:txBody>
      </p:sp>
      <p:sp>
        <p:nvSpPr>
          <p:cNvPr id="55" name="Rektangel 54">
            <a:extLst>
              <a:ext uri="{FF2B5EF4-FFF2-40B4-BE49-F238E27FC236}">
                <a16:creationId xmlns:a16="http://schemas.microsoft.com/office/drawing/2014/main" id="{BFCC357C-6145-7F4D-918D-00AED87C29AF}"/>
              </a:ext>
            </a:extLst>
          </p:cNvPr>
          <p:cNvSpPr/>
          <p:nvPr/>
        </p:nvSpPr>
        <p:spPr>
          <a:xfrm>
            <a:off x="2747861" y="4561056"/>
            <a:ext cx="12811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solidFill>
                  <a:srgbClr val="FF0000"/>
                </a:solidFill>
                <a:latin typeface="Bradley Hand Bold"/>
                <a:cs typeface="Bradley Hand Bold"/>
              </a:rPr>
              <a:t>6</a:t>
            </a:r>
            <a:r>
              <a:rPr lang="sv-SE" dirty="0">
                <a:latin typeface="Bradley Hand Bold"/>
                <a:cs typeface="Bradley Hand Bold"/>
              </a:rPr>
              <a:t> </a:t>
            </a:r>
            <a:r>
              <a:rPr lang="is-IS" dirty="0">
                <a:latin typeface="Bradley Hand Bold"/>
                <a:cs typeface="Bradley Hand Bold"/>
              </a:rPr>
              <a:t>∙ 20 m</a:t>
            </a:r>
            <a:r>
              <a:rPr lang="sv-SE" dirty="0">
                <a:latin typeface="Bradley Hand Bold"/>
                <a:cs typeface="Bradley Hand Bold"/>
              </a:rPr>
              <a:t> </a:t>
            </a:r>
            <a:r>
              <a:rPr lang="sv-SE" dirty="0">
                <a:cs typeface="Bradley Hand Bold"/>
              </a:rPr>
              <a:t>=</a:t>
            </a:r>
            <a:r>
              <a:rPr lang="sv-SE" dirty="0">
                <a:latin typeface="Bradley Hand Bold"/>
                <a:cs typeface="Bradley Hand Bold"/>
              </a:rPr>
              <a:t> </a:t>
            </a:r>
          </a:p>
        </p:txBody>
      </p:sp>
      <p:sp>
        <p:nvSpPr>
          <p:cNvPr id="56" name="Rektangel 55">
            <a:extLst>
              <a:ext uri="{FF2B5EF4-FFF2-40B4-BE49-F238E27FC236}">
                <a16:creationId xmlns:a16="http://schemas.microsoft.com/office/drawing/2014/main" id="{A3CD17E6-762A-1F4A-9C20-092E322C39DA}"/>
              </a:ext>
            </a:extLst>
          </p:cNvPr>
          <p:cNvSpPr/>
          <p:nvPr/>
        </p:nvSpPr>
        <p:spPr>
          <a:xfrm>
            <a:off x="3845058" y="4561056"/>
            <a:ext cx="843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120 m</a:t>
            </a:r>
          </a:p>
        </p:txBody>
      </p:sp>
      <p:sp>
        <p:nvSpPr>
          <p:cNvPr id="57" name="Rektangel 56">
            <a:extLst>
              <a:ext uri="{FF2B5EF4-FFF2-40B4-BE49-F238E27FC236}">
                <a16:creationId xmlns:a16="http://schemas.microsoft.com/office/drawing/2014/main" id="{E7B9C953-A9A3-A243-A55D-FCEE69AF5E65}"/>
              </a:ext>
            </a:extLst>
          </p:cNvPr>
          <p:cNvSpPr/>
          <p:nvPr/>
        </p:nvSpPr>
        <p:spPr>
          <a:xfrm>
            <a:off x="6521658" y="5052324"/>
            <a:ext cx="2313048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600" dirty="0"/>
              <a:t>Eftersom 1 % är 20 m så är 6 % lika med </a:t>
            </a:r>
            <a:r>
              <a:rPr lang="sv-SE" sz="1600" dirty="0">
                <a:solidFill>
                  <a:srgbClr val="FF0000"/>
                </a:solidFill>
              </a:rPr>
              <a:t>6</a:t>
            </a:r>
            <a:r>
              <a:rPr lang="sv-SE" sz="1600" dirty="0"/>
              <a:t> ∙ 20 m. </a:t>
            </a:r>
          </a:p>
        </p:txBody>
      </p:sp>
      <p:grpSp>
        <p:nvGrpSpPr>
          <p:cNvPr id="58" name="Grupp 57">
            <a:extLst>
              <a:ext uri="{FF2B5EF4-FFF2-40B4-BE49-F238E27FC236}">
                <a16:creationId xmlns:a16="http://schemas.microsoft.com/office/drawing/2014/main" id="{6EE54A38-C5C1-7C4A-8956-ADA21316DBCB}"/>
              </a:ext>
            </a:extLst>
          </p:cNvPr>
          <p:cNvGrpSpPr/>
          <p:nvPr/>
        </p:nvGrpSpPr>
        <p:grpSpPr>
          <a:xfrm>
            <a:off x="1232351" y="5699887"/>
            <a:ext cx="4103703" cy="1144255"/>
            <a:chOff x="1724132" y="5092752"/>
            <a:chExt cx="4103703" cy="1064139"/>
          </a:xfrm>
        </p:grpSpPr>
        <p:sp>
          <p:nvSpPr>
            <p:cNvPr id="59" name="Rektangel 58">
              <a:extLst>
                <a:ext uri="{FF2B5EF4-FFF2-40B4-BE49-F238E27FC236}">
                  <a16:creationId xmlns:a16="http://schemas.microsoft.com/office/drawing/2014/main" id="{04369A76-466D-9048-A966-D50CF73868D9}"/>
                </a:ext>
              </a:extLst>
            </p:cNvPr>
            <p:cNvSpPr/>
            <p:nvPr/>
          </p:nvSpPr>
          <p:spPr>
            <a:xfrm>
              <a:off x="1724132" y="5092752"/>
              <a:ext cx="95524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u="sng" dirty="0">
                  <a:latin typeface="Bradley Hand" pitchFamily="2" charset="77"/>
                </a:rPr>
                <a:t>Svar</a:t>
              </a:r>
              <a:r>
                <a:rPr lang="sv-SE" sz="2000" dirty="0">
                  <a:latin typeface="Bradley Hand" pitchFamily="2" charset="77"/>
                </a:rPr>
                <a:t>:</a:t>
              </a:r>
            </a:p>
          </p:txBody>
        </p:sp>
        <p:grpSp>
          <p:nvGrpSpPr>
            <p:cNvPr id="60" name="Grupp 59">
              <a:extLst>
                <a:ext uri="{FF2B5EF4-FFF2-40B4-BE49-F238E27FC236}">
                  <a16:creationId xmlns:a16="http://schemas.microsoft.com/office/drawing/2014/main" id="{22667BD7-280D-954F-AA5E-EDB7534B116C}"/>
                </a:ext>
              </a:extLst>
            </p:cNvPr>
            <p:cNvGrpSpPr/>
            <p:nvPr/>
          </p:nvGrpSpPr>
          <p:grpSpPr>
            <a:xfrm>
              <a:off x="2476839" y="5092752"/>
              <a:ext cx="3350996" cy="409282"/>
              <a:chOff x="2461243" y="6051666"/>
              <a:chExt cx="3350996" cy="409282"/>
            </a:xfrm>
          </p:grpSpPr>
          <p:sp>
            <p:nvSpPr>
              <p:cNvPr id="68" name="Rektangel 67">
                <a:extLst>
                  <a:ext uri="{FF2B5EF4-FFF2-40B4-BE49-F238E27FC236}">
                    <a16:creationId xmlns:a16="http://schemas.microsoft.com/office/drawing/2014/main" id="{8B225A26-F5AD-8349-8323-E5D2DAE6D0B8}"/>
                  </a:ext>
                </a:extLst>
              </p:cNvPr>
              <p:cNvSpPr/>
              <p:nvPr/>
            </p:nvSpPr>
            <p:spPr>
              <a:xfrm>
                <a:off x="2461243" y="6051666"/>
                <a:ext cx="335099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>
                    <a:latin typeface="Bradley Hand" pitchFamily="2" charset="77"/>
                  </a:rPr>
                  <a:t>a)  180 g      b)  120 m</a:t>
                </a:r>
                <a:endParaRPr lang="sv-SE" sz="2000" dirty="0"/>
              </a:p>
            </p:txBody>
          </p:sp>
          <p:sp>
            <p:nvSpPr>
              <p:cNvPr id="70" name="Rektangel 69">
                <a:extLst>
                  <a:ext uri="{FF2B5EF4-FFF2-40B4-BE49-F238E27FC236}">
                    <a16:creationId xmlns:a16="http://schemas.microsoft.com/office/drawing/2014/main" id="{3D9FE6E4-E8B7-5542-9C34-21CFF773E22A}"/>
                  </a:ext>
                </a:extLst>
              </p:cNvPr>
              <p:cNvSpPr/>
              <p:nvPr/>
            </p:nvSpPr>
            <p:spPr>
              <a:xfrm>
                <a:off x="2663776" y="6060838"/>
                <a:ext cx="5879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sv-SE" sz="2000" dirty="0">
                  <a:latin typeface="Bradley Hand" pitchFamily="2" charset="77"/>
                </a:endParaRPr>
              </a:p>
            </p:txBody>
          </p:sp>
        </p:grpSp>
        <p:sp>
          <p:nvSpPr>
            <p:cNvPr id="64" name="Rektangel 63">
              <a:extLst>
                <a:ext uri="{FF2B5EF4-FFF2-40B4-BE49-F238E27FC236}">
                  <a16:creationId xmlns:a16="http://schemas.microsoft.com/office/drawing/2014/main" id="{AB6B68E3-B1F0-544C-8A0B-0A5C71CC8945}"/>
                </a:ext>
              </a:extLst>
            </p:cNvPr>
            <p:cNvSpPr/>
            <p:nvPr/>
          </p:nvSpPr>
          <p:spPr>
            <a:xfrm>
              <a:off x="2694785" y="5756781"/>
              <a:ext cx="5879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sv-SE" sz="2000" dirty="0">
                <a:latin typeface="Bradley Hand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5408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13" grpId="0"/>
      <p:bldP spid="21" grpId="0"/>
      <p:bldP spid="22" grpId="0"/>
      <p:bldP spid="23" grpId="0"/>
      <p:bldP spid="24" grpId="0" animBg="1"/>
      <p:bldP spid="25" grpId="0"/>
      <p:bldP spid="40" grpId="0"/>
      <p:bldP spid="41" grpId="0" animBg="1"/>
      <p:bldP spid="49" grpId="0"/>
      <p:bldP spid="54" grpId="0"/>
      <p:bldP spid="55" grpId="0"/>
      <p:bldP spid="56" grpId="0"/>
      <p:bldP spid="57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248</Words>
  <Application>Microsoft Macintosh PowerPoint</Application>
  <PresentationFormat>Bildspel på skärmen (4:3)</PresentationFormat>
  <Paragraphs>58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Arial</vt:lpstr>
      <vt:lpstr>Bradley Hand</vt:lpstr>
      <vt:lpstr>Bradley Hand Bold</vt:lpstr>
      <vt:lpstr>Calibri</vt:lpstr>
      <vt:lpstr>Office-tema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22</cp:revision>
  <dcterms:created xsi:type="dcterms:W3CDTF">2017-04-14T14:35:34Z</dcterms:created>
  <dcterms:modified xsi:type="dcterms:W3CDTF">2021-10-26T17:17:25Z</dcterms:modified>
</cp:coreProperties>
</file>