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7" r:id="rId3"/>
    <p:sldId id="260" r:id="rId4"/>
    <p:sldId id="265" r:id="rId5"/>
    <p:sldId id="258" r:id="rId6"/>
    <p:sldId id="267" r:id="rId7"/>
    <p:sldId id="263" r:id="rId8"/>
    <p:sldId id="262" r:id="rId9"/>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59"/>
    <p:restoredTop sz="98405" autoAdjust="0"/>
  </p:normalViewPr>
  <p:slideViewPr>
    <p:cSldViewPr snapToGrid="0" snapToObjects="1">
      <p:cViewPr varScale="1">
        <p:scale>
          <a:sx n="114" d="100"/>
          <a:sy n="114" d="100"/>
        </p:scale>
        <p:origin x="40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81779FD7-24D9-9843-BA61-DB9CEBB5A7E8}" type="datetimeFigureOut">
              <a:rPr lang="sv-SE" smtClean="0"/>
              <a:t>2021-10-04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273986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1779FD7-24D9-9843-BA61-DB9CEBB5A7E8}" type="datetimeFigureOut">
              <a:rPr lang="sv-SE" smtClean="0"/>
              <a:t>2021-10-04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259798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1779FD7-24D9-9843-BA61-DB9CEBB5A7E8}" type="datetimeFigureOut">
              <a:rPr lang="sv-SE" smtClean="0"/>
              <a:t>2021-10-04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359181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1779FD7-24D9-9843-BA61-DB9CEBB5A7E8}" type="datetimeFigureOut">
              <a:rPr lang="sv-SE" smtClean="0"/>
              <a:t>2021-10-04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148447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81779FD7-24D9-9843-BA61-DB9CEBB5A7E8}" type="datetimeFigureOut">
              <a:rPr lang="sv-SE" smtClean="0"/>
              <a:t>2021-10-04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391192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81779FD7-24D9-9843-BA61-DB9CEBB5A7E8}" type="datetimeFigureOut">
              <a:rPr lang="sv-SE" smtClean="0"/>
              <a:t>2021-10-04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162857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81779FD7-24D9-9843-BA61-DB9CEBB5A7E8}" type="datetimeFigureOut">
              <a:rPr lang="sv-SE" smtClean="0"/>
              <a:t>2021-10-04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312303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81779FD7-24D9-9843-BA61-DB9CEBB5A7E8}" type="datetimeFigureOut">
              <a:rPr lang="sv-SE" smtClean="0"/>
              <a:t>2021-10-04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244209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1779FD7-24D9-9843-BA61-DB9CEBB5A7E8}" type="datetimeFigureOut">
              <a:rPr lang="sv-SE" smtClean="0"/>
              <a:t>2021-10-04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75626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1779FD7-24D9-9843-BA61-DB9CEBB5A7E8}" type="datetimeFigureOut">
              <a:rPr lang="sv-SE" smtClean="0"/>
              <a:t>2021-10-04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27249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1779FD7-24D9-9843-BA61-DB9CEBB5A7E8}" type="datetimeFigureOut">
              <a:rPr lang="sv-SE" smtClean="0"/>
              <a:t>2021-10-04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4173061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79FD7-24D9-9843-BA61-DB9CEBB5A7E8}" type="datetimeFigureOut">
              <a:rPr lang="sv-SE" smtClean="0"/>
              <a:t>2021-10-04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22C0A-706F-8A40-9EF0-64F7E27DCC47}" type="slidenum">
              <a:rPr lang="sv-SE" smtClean="0"/>
              <a:t>‹#›</a:t>
            </a:fld>
            <a:endParaRPr lang="sv-SE"/>
          </a:p>
        </p:txBody>
      </p:sp>
    </p:spTree>
    <p:extLst>
      <p:ext uri="{BB962C8B-B14F-4D97-AF65-F5344CB8AC3E}">
        <p14:creationId xmlns:p14="http://schemas.microsoft.com/office/powerpoint/2010/main" val="3915739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tif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tiff"/><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tif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tiff"/><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807778" y="1027841"/>
            <a:ext cx="6133529" cy="369332"/>
          </a:xfrm>
          <a:prstGeom prst="rect">
            <a:avLst/>
          </a:prstGeom>
        </p:spPr>
        <p:txBody>
          <a:bodyPr wrap="square">
            <a:spAutoFit/>
          </a:bodyPr>
          <a:lstStyle/>
          <a:p>
            <a:r>
              <a:rPr lang="sv-SE" dirty="0"/>
              <a:t>Ett </a:t>
            </a:r>
            <a:r>
              <a:rPr lang="sv-SE" i="1" dirty="0">
                <a:solidFill>
                  <a:srgbClr val="C00000"/>
                </a:solidFill>
              </a:rPr>
              <a:t>koordinatsystem</a:t>
            </a:r>
            <a:r>
              <a:rPr lang="sv-SE" dirty="0"/>
              <a:t> består av två tallinjer som skär varandra.</a:t>
            </a:r>
          </a:p>
        </p:txBody>
      </p:sp>
      <p:sp>
        <p:nvSpPr>
          <p:cNvPr id="4" name="Rektangel 3"/>
          <p:cNvSpPr/>
          <p:nvPr/>
        </p:nvSpPr>
        <p:spPr>
          <a:xfrm>
            <a:off x="1710590" y="1318360"/>
            <a:ext cx="6151541" cy="369332"/>
          </a:xfrm>
          <a:prstGeom prst="rect">
            <a:avLst/>
          </a:prstGeom>
        </p:spPr>
        <p:txBody>
          <a:bodyPr wrap="square">
            <a:spAutoFit/>
          </a:bodyPr>
          <a:lstStyle/>
          <a:p>
            <a:r>
              <a:rPr lang="sv-SE" dirty="0"/>
              <a:t>De båda tallinjerna, </a:t>
            </a:r>
            <a:r>
              <a:rPr lang="sv-SE" i="1" dirty="0">
                <a:solidFill>
                  <a:srgbClr val="C00000"/>
                </a:solidFill>
              </a:rPr>
              <a:t>koordinataxlarna</a:t>
            </a:r>
            <a:r>
              <a:rPr lang="sv-SE" dirty="0"/>
              <a:t>, kallas </a:t>
            </a:r>
            <a:r>
              <a:rPr lang="sv-SE" i="1" dirty="0">
                <a:solidFill>
                  <a:srgbClr val="C00000"/>
                </a:solidFill>
              </a:rPr>
              <a:t>x-axel</a:t>
            </a:r>
            <a:r>
              <a:rPr lang="sv-SE" i="1" dirty="0"/>
              <a:t> </a:t>
            </a:r>
            <a:r>
              <a:rPr lang="sv-SE" dirty="0"/>
              <a:t>och </a:t>
            </a:r>
            <a:r>
              <a:rPr lang="sv-SE" i="1" dirty="0">
                <a:solidFill>
                  <a:srgbClr val="C00000"/>
                </a:solidFill>
              </a:rPr>
              <a:t>y-axel</a:t>
            </a:r>
            <a:r>
              <a:rPr lang="sv-SE" dirty="0"/>
              <a:t>. </a:t>
            </a:r>
          </a:p>
        </p:txBody>
      </p:sp>
      <p:sp>
        <p:nvSpPr>
          <p:cNvPr id="5" name="Rektangel 4"/>
          <p:cNvSpPr/>
          <p:nvPr/>
        </p:nvSpPr>
        <p:spPr>
          <a:xfrm>
            <a:off x="2575659" y="1605221"/>
            <a:ext cx="3816094" cy="369332"/>
          </a:xfrm>
          <a:prstGeom prst="rect">
            <a:avLst/>
          </a:prstGeom>
        </p:spPr>
        <p:txBody>
          <a:bodyPr wrap="none">
            <a:spAutoFit/>
          </a:bodyPr>
          <a:lstStyle/>
          <a:p>
            <a:r>
              <a:rPr lang="sv-SE" i="1" dirty="0"/>
              <a:t>x</a:t>
            </a:r>
            <a:r>
              <a:rPr lang="sv-SE" dirty="0"/>
              <a:t>-axeln är </a:t>
            </a:r>
            <a:r>
              <a:rPr lang="sv-SE" i="1" dirty="0">
                <a:solidFill>
                  <a:srgbClr val="C00000"/>
                </a:solidFill>
              </a:rPr>
              <a:t>vågrät</a:t>
            </a:r>
            <a:r>
              <a:rPr lang="sv-SE" dirty="0"/>
              <a:t> och </a:t>
            </a:r>
            <a:r>
              <a:rPr lang="sv-SE" i="1" dirty="0"/>
              <a:t>y</a:t>
            </a:r>
            <a:r>
              <a:rPr lang="sv-SE" dirty="0"/>
              <a:t>-axeln är </a:t>
            </a:r>
            <a:r>
              <a:rPr lang="sv-SE" i="1" dirty="0">
                <a:solidFill>
                  <a:srgbClr val="C00000"/>
                </a:solidFill>
              </a:rPr>
              <a:t>lodrät</a:t>
            </a:r>
            <a:r>
              <a:rPr lang="sv-SE" dirty="0"/>
              <a:t>. </a:t>
            </a:r>
          </a:p>
        </p:txBody>
      </p:sp>
      <p:sp>
        <p:nvSpPr>
          <p:cNvPr id="6" name="Rektangel 5"/>
          <p:cNvSpPr/>
          <p:nvPr/>
        </p:nvSpPr>
        <p:spPr>
          <a:xfrm>
            <a:off x="270233" y="211249"/>
            <a:ext cx="8715005" cy="461665"/>
          </a:xfrm>
          <a:prstGeom prst="rect">
            <a:avLst/>
          </a:prstGeom>
        </p:spPr>
        <p:txBody>
          <a:bodyPr wrap="square">
            <a:spAutoFit/>
          </a:bodyPr>
          <a:lstStyle/>
          <a:p>
            <a:r>
              <a:rPr lang="sv-SE" sz="2400" b="1" dirty="0"/>
              <a:t>3.1					            Proportionalitet	</a:t>
            </a:r>
            <a:endParaRPr lang="sv-SE" sz="2400" dirty="0"/>
          </a:p>
        </p:txBody>
      </p:sp>
      <p:sp>
        <p:nvSpPr>
          <p:cNvPr id="7" name="Rektangel 6"/>
          <p:cNvSpPr/>
          <p:nvPr/>
        </p:nvSpPr>
        <p:spPr>
          <a:xfrm>
            <a:off x="3521067" y="665480"/>
            <a:ext cx="2013292" cy="369332"/>
          </a:xfrm>
          <a:prstGeom prst="rect">
            <a:avLst/>
          </a:prstGeom>
        </p:spPr>
        <p:txBody>
          <a:bodyPr wrap="none">
            <a:spAutoFit/>
          </a:bodyPr>
          <a:lstStyle/>
          <a:p>
            <a:r>
              <a:rPr lang="sv-SE" b="1" dirty="0">
                <a:solidFill>
                  <a:srgbClr val="800000"/>
                </a:solidFill>
              </a:rPr>
              <a:t>Koordinatsystemet </a:t>
            </a:r>
            <a:endParaRPr lang="sv-SE" dirty="0">
              <a:solidFill>
                <a:srgbClr val="800000"/>
              </a:solidFill>
            </a:endParaRPr>
          </a:p>
        </p:txBody>
      </p:sp>
      <p:pic>
        <p:nvPicPr>
          <p:cNvPr id="13" name="Bildobjekt 12">
            <a:extLst>
              <a:ext uri="{FF2B5EF4-FFF2-40B4-BE49-F238E27FC236}">
                <a16:creationId xmlns:a16="http://schemas.microsoft.com/office/drawing/2014/main" id="{510346D6-54B9-A749-813E-1CC4B3F32014}"/>
              </a:ext>
            </a:extLst>
          </p:cNvPr>
          <p:cNvPicPr>
            <a:picLocks noChangeAspect="1"/>
          </p:cNvPicPr>
          <p:nvPr/>
        </p:nvPicPr>
        <p:blipFill>
          <a:blip r:embed="rId2"/>
          <a:stretch>
            <a:fillRect/>
          </a:stretch>
        </p:blipFill>
        <p:spPr>
          <a:xfrm>
            <a:off x="7686809" y="259150"/>
            <a:ext cx="1161498" cy="384895"/>
          </a:xfrm>
          <a:prstGeom prst="rect">
            <a:avLst/>
          </a:prstGeom>
        </p:spPr>
      </p:pic>
      <p:sp>
        <p:nvSpPr>
          <p:cNvPr id="14" name="Rektangel 13">
            <a:extLst>
              <a:ext uri="{FF2B5EF4-FFF2-40B4-BE49-F238E27FC236}">
                <a16:creationId xmlns:a16="http://schemas.microsoft.com/office/drawing/2014/main" id="{82B6F336-B7FE-0E45-B391-92074B3EB1BA}"/>
              </a:ext>
            </a:extLst>
          </p:cNvPr>
          <p:cNvSpPr/>
          <p:nvPr/>
        </p:nvSpPr>
        <p:spPr>
          <a:xfrm>
            <a:off x="5081960" y="4011907"/>
            <a:ext cx="724200" cy="18423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pic>
        <p:nvPicPr>
          <p:cNvPr id="35" name="Bildobjekt 34">
            <a:extLst>
              <a:ext uri="{FF2B5EF4-FFF2-40B4-BE49-F238E27FC236}">
                <a16:creationId xmlns:a16="http://schemas.microsoft.com/office/drawing/2014/main" id="{8DF76D38-27E5-864B-A84F-593D37302ED9}"/>
              </a:ext>
            </a:extLst>
          </p:cNvPr>
          <p:cNvPicPr>
            <a:picLocks noChangeAspect="1"/>
          </p:cNvPicPr>
          <p:nvPr/>
        </p:nvPicPr>
        <p:blipFill>
          <a:blip r:embed="rId3"/>
          <a:stretch>
            <a:fillRect/>
          </a:stretch>
        </p:blipFill>
        <p:spPr>
          <a:xfrm>
            <a:off x="2922831" y="3620491"/>
            <a:ext cx="3157175" cy="2894077"/>
          </a:xfrm>
          <a:prstGeom prst="rect">
            <a:avLst/>
          </a:prstGeom>
        </p:spPr>
      </p:pic>
      <p:pic>
        <p:nvPicPr>
          <p:cNvPr id="36" name="Bildobjekt 35">
            <a:extLst>
              <a:ext uri="{FF2B5EF4-FFF2-40B4-BE49-F238E27FC236}">
                <a16:creationId xmlns:a16="http://schemas.microsoft.com/office/drawing/2014/main" id="{C5FCB3A8-983F-5141-BD31-89BB0EA5B899}"/>
              </a:ext>
            </a:extLst>
          </p:cNvPr>
          <p:cNvPicPr>
            <a:picLocks noChangeAspect="1"/>
          </p:cNvPicPr>
          <p:nvPr/>
        </p:nvPicPr>
        <p:blipFill>
          <a:blip r:embed="rId4">
            <a:alphaModFix/>
          </a:blip>
          <a:stretch>
            <a:fillRect/>
          </a:stretch>
        </p:blipFill>
        <p:spPr>
          <a:xfrm>
            <a:off x="2431358" y="3231269"/>
            <a:ext cx="3846137" cy="3238328"/>
          </a:xfrm>
          <a:prstGeom prst="rect">
            <a:avLst/>
          </a:prstGeom>
        </p:spPr>
      </p:pic>
      <p:sp>
        <p:nvSpPr>
          <p:cNvPr id="24" name="Rektangel 23"/>
          <p:cNvSpPr/>
          <p:nvPr/>
        </p:nvSpPr>
        <p:spPr>
          <a:xfrm>
            <a:off x="5873766" y="3920385"/>
            <a:ext cx="3118998" cy="738664"/>
          </a:xfrm>
          <a:prstGeom prst="rect">
            <a:avLst/>
          </a:prstGeom>
        </p:spPr>
        <p:txBody>
          <a:bodyPr wrap="square">
            <a:spAutoFit/>
          </a:bodyPr>
          <a:lstStyle/>
          <a:p>
            <a:r>
              <a:rPr lang="sv-SE" sz="1400" dirty="0"/>
              <a:t>Punkten </a:t>
            </a:r>
            <a:r>
              <a:rPr lang="sv-SE" sz="1400" b="1" i="1" dirty="0"/>
              <a:t>A </a:t>
            </a:r>
            <a:r>
              <a:rPr lang="sv-SE" sz="1400" dirty="0"/>
              <a:t>är rakt ovanför </a:t>
            </a:r>
            <a:r>
              <a:rPr lang="sv-SE" sz="1400" dirty="0">
                <a:solidFill>
                  <a:srgbClr val="800000"/>
                </a:solidFill>
              </a:rPr>
              <a:t>1</a:t>
            </a:r>
            <a:r>
              <a:rPr lang="sv-SE" sz="1400" dirty="0"/>
              <a:t> på</a:t>
            </a:r>
            <a:r>
              <a:rPr lang="sv-SE" sz="1400" b="1" dirty="0">
                <a:solidFill>
                  <a:srgbClr val="800000"/>
                </a:solidFill>
              </a:rPr>
              <a:t> </a:t>
            </a:r>
            <a:r>
              <a:rPr lang="sv-SE" sz="1400" i="1" dirty="0">
                <a:solidFill>
                  <a:srgbClr val="800000"/>
                </a:solidFill>
              </a:rPr>
              <a:t>x</a:t>
            </a:r>
            <a:r>
              <a:rPr lang="sv-SE" sz="1400" dirty="0">
                <a:solidFill>
                  <a:srgbClr val="800000"/>
                </a:solidFill>
              </a:rPr>
              <a:t>-axeln</a:t>
            </a:r>
            <a:r>
              <a:rPr lang="sv-SE" sz="1400" b="1" dirty="0">
                <a:solidFill>
                  <a:srgbClr val="800000"/>
                </a:solidFill>
              </a:rPr>
              <a:t> </a:t>
            </a:r>
            <a:r>
              <a:rPr lang="sv-SE" sz="1400" dirty="0"/>
              <a:t>och rakt till höger om </a:t>
            </a:r>
            <a:r>
              <a:rPr lang="sv-SE" sz="1400" dirty="0">
                <a:solidFill>
                  <a:srgbClr val="008000"/>
                </a:solidFill>
              </a:rPr>
              <a:t>2</a:t>
            </a:r>
            <a:r>
              <a:rPr lang="sv-SE" sz="1400" dirty="0"/>
              <a:t> på </a:t>
            </a:r>
            <a:r>
              <a:rPr lang="sv-SE" sz="1400" i="1" dirty="0">
                <a:solidFill>
                  <a:srgbClr val="008000"/>
                </a:solidFill>
              </a:rPr>
              <a:t>y</a:t>
            </a:r>
            <a:r>
              <a:rPr lang="sv-SE" sz="1400" dirty="0">
                <a:solidFill>
                  <a:srgbClr val="008000"/>
                </a:solidFill>
              </a:rPr>
              <a:t>-axeln</a:t>
            </a:r>
            <a:r>
              <a:rPr lang="sv-SE" sz="1400" b="1" dirty="0"/>
              <a:t>.</a:t>
            </a:r>
            <a:r>
              <a:rPr lang="sv-SE" sz="1400" b="1" dirty="0">
                <a:solidFill>
                  <a:srgbClr val="008000"/>
                </a:solidFill>
              </a:rPr>
              <a:t> </a:t>
            </a:r>
            <a:r>
              <a:rPr lang="sv-SE" sz="1400" dirty="0"/>
              <a:t>Punkten har </a:t>
            </a:r>
            <a:r>
              <a:rPr lang="sv-SE" sz="1400" i="1" dirty="0"/>
              <a:t>koordinaterna</a:t>
            </a:r>
            <a:r>
              <a:rPr lang="sv-SE" sz="1400" dirty="0"/>
              <a:t> (</a:t>
            </a:r>
            <a:r>
              <a:rPr lang="sv-SE" sz="1400" dirty="0">
                <a:solidFill>
                  <a:srgbClr val="800000"/>
                </a:solidFill>
              </a:rPr>
              <a:t>1</a:t>
            </a:r>
            <a:r>
              <a:rPr lang="sv-SE" sz="1400" dirty="0"/>
              <a:t>, </a:t>
            </a:r>
            <a:r>
              <a:rPr lang="sv-SE" sz="1400" dirty="0">
                <a:solidFill>
                  <a:srgbClr val="008000"/>
                </a:solidFill>
              </a:rPr>
              <a:t>2</a:t>
            </a:r>
            <a:r>
              <a:rPr lang="sv-SE" sz="1400" dirty="0"/>
              <a:t>).</a:t>
            </a:r>
          </a:p>
        </p:txBody>
      </p:sp>
      <p:sp>
        <p:nvSpPr>
          <p:cNvPr id="25" name="Rektangel 24"/>
          <p:cNvSpPr/>
          <p:nvPr/>
        </p:nvSpPr>
        <p:spPr>
          <a:xfrm>
            <a:off x="2317758" y="2028299"/>
            <a:ext cx="4419909" cy="369332"/>
          </a:xfrm>
          <a:prstGeom prst="rect">
            <a:avLst/>
          </a:prstGeom>
        </p:spPr>
        <p:txBody>
          <a:bodyPr wrap="square">
            <a:spAutoFit/>
          </a:bodyPr>
          <a:lstStyle/>
          <a:p>
            <a:r>
              <a:rPr lang="sv-SE" dirty="0"/>
              <a:t>I ett koordinatsystem kan man rita in punkter.</a:t>
            </a:r>
          </a:p>
        </p:txBody>
      </p:sp>
      <p:cxnSp>
        <p:nvCxnSpPr>
          <p:cNvPr id="12" name="Rak pil 11"/>
          <p:cNvCxnSpPr>
            <a:cxnSpLocks/>
          </p:cNvCxnSpPr>
          <p:nvPr/>
        </p:nvCxnSpPr>
        <p:spPr>
          <a:xfrm flipH="1">
            <a:off x="4286250" y="3009085"/>
            <a:ext cx="2239761" cy="1982375"/>
          </a:xfrm>
          <a:prstGeom prst="straightConnector1">
            <a:avLst/>
          </a:prstGeom>
          <a:ln w="22225" cmpd="sng">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38" name="Rak 37">
            <a:extLst>
              <a:ext uri="{FF2B5EF4-FFF2-40B4-BE49-F238E27FC236}">
                <a16:creationId xmlns:a16="http://schemas.microsoft.com/office/drawing/2014/main" id="{B85985FA-746D-A046-87CD-23B8DC1986A5}"/>
              </a:ext>
            </a:extLst>
          </p:cNvPr>
          <p:cNvCxnSpPr>
            <a:cxnSpLocks/>
          </p:cNvCxnSpPr>
          <p:nvPr/>
        </p:nvCxnSpPr>
        <p:spPr>
          <a:xfrm flipV="1">
            <a:off x="4460266" y="4541238"/>
            <a:ext cx="0" cy="553976"/>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9" name="Rak 38">
            <a:extLst>
              <a:ext uri="{FF2B5EF4-FFF2-40B4-BE49-F238E27FC236}">
                <a16:creationId xmlns:a16="http://schemas.microsoft.com/office/drawing/2014/main" id="{9398437A-C646-AB44-B43C-F9F879F8FE1A}"/>
              </a:ext>
            </a:extLst>
          </p:cNvPr>
          <p:cNvCxnSpPr>
            <a:cxnSpLocks/>
          </p:cNvCxnSpPr>
          <p:nvPr/>
        </p:nvCxnSpPr>
        <p:spPr>
          <a:xfrm>
            <a:off x="4170784" y="4541237"/>
            <a:ext cx="289482"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42" name="Ellips 41">
            <a:extLst>
              <a:ext uri="{FF2B5EF4-FFF2-40B4-BE49-F238E27FC236}">
                <a16:creationId xmlns:a16="http://schemas.microsoft.com/office/drawing/2014/main" id="{96F54780-1431-D540-AB57-1F05E73A4112}"/>
              </a:ext>
            </a:extLst>
          </p:cNvPr>
          <p:cNvSpPr/>
          <p:nvPr/>
        </p:nvSpPr>
        <p:spPr>
          <a:xfrm flipH="1" flipV="1">
            <a:off x="4436825" y="4531237"/>
            <a:ext cx="46881" cy="45742"/>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5" name="textruta 44">
            <a:extLst>
              <a:ext uri="{FF2B5EF4-FFF2-40B4-BE49-F238E27FC236}">
                <a16:creationId xmlns:a16="http://schemas.microsoft.com/office/drawing/2014/main" id="{C35B5BC7-0A75-0F4F-859A-B7EA618ACFE6}"/>
              </a:ext>
            </a:extLst>
          </p:cNvPr>
          <p:cNvSpPr txBox="1"/>
          <p:nvPr/>
        </p:nvSpPr>
        <p:spPr>
          <a:xfrm>
            <a:off x="4315525" y="4190900"/>
            <a:ext cx="805115" cy="338554"/>
          </a:xfrm>
          <a:prstGeom prst="rect">
            <a:avLst/>
          </a:prstGeom>
          <a:noFill/>
        </p:spPr>
        <p:txBody>
          <a:bodyPr wrap="square" rtlCol="0">
            <a:spAutoFit/>
          </a:bodyPr>
          <a:lstStyle/>
          <a:p>
            <a:r>
              <a:rPr lang="sv-SE" sz="1600" b="1" dirty="0"/>
              <a:t>A</a:t>
            </a:r>
            <a:r>
              <a:rPr lang="sv-SE" sz="1600" dirty="0"/>
              <a:t> (1, 2)</a:t>
            </a:r>
          </a:p>
        </p:txBody>
      </p:sp>
      <p:sp>
        <p:nvSpPr>
          <p:cNvPr id="46" name="Rektangel 45">
            <a:extLst>
              <a:ext uri="{FF2B5EF4-FFF2-40B4-BE49-F238E27FC236}">
                <a16:creationId xmlns:a16="http://schemas.microsoft.com/office/drawing/2014/main" id="{960B5DEA-ABCA-424D-A294-DD556B0EA036}"/>
              </a:ext>
            </a:extLst>
          </p:cNvPr>
          <p:cNvSpPr/>
          <p:nvPr/>
        </p:nvSpPr>
        <p:spPr>
          <a:xfrm>
            <a:off x="158762" y="3897428"/>
            <a:ext cx="2774229" cy="738664"/>
          </a:xfrm>
          <a:prstGeom prst="rect">
            <a:avLst/>
          </a:prstGeom>
        </p:spPr>
        <p:txBody>
          <a:bodyPr wrap="square">
            <a:spAutoFit/>
          </a:bodyPr>
          <a:lstStyle/>
          <a:p>
            <a:r>
              <a:rPr lang="sv-SE" sz="1400" dirty="0"/>
              <a:t>Punkten </a:t>
            </a:r>
            <a:r>
              <a:rPr lang="sv-SE" sz="1400" b="1" i="1" dirty="0"/>
              <a:t>B </a:t>
            </a:r>
            <a:r>
              <a:rPr lang="sv-SE" sz="1400" dirty="0"/>
              <a:t>ligger rakt ovanför </a:t>
            </a:r>
            <a:r>
              <a:rPr lang="sv-SE" sz="1400" dirty="0">
                <a:solidFill>
                  <a:srgbClr val="C00000"/>
                </a:solidFill>
              </a:rPr>
              <a:t>-2 </a:t>
            </a:r>
            <a:r>
              <a:rPr lang="sv-SE" sz="1400" dirty="0"/>
              <a:t>på </a:t>
            </a:r>
            <a:r>
              <a:rPr lang="sv-SE" sz="1400" i="1" dirty="0">
                <a:solidFill>
                  <a:srgbClr val="C00000"/>
                </a:solidFill>
              </a:rPr>
              <a:t>x</a:t>
            </a:r>
            <a:r>
              <a:rPr lang="sv-SE" sz="1400" dirty="0">
                <a:solidFill>
                  <a:srgbClr val="C00000"/>
                </a:solidFill>
              </a:rPr>
              <a:t>-axeln</a:t>
            </a:r>
            <a:r>
              <a:rPr lang="sv-SE" sz="1400" dirty="0"/>
              <a:t> och rakt till vänster om </a:t>
            </a:r>
            <a:r>
              <a:rPr lang="sv-SE" sz="1400" dirty="0">
                <a:solidFill>
                  <a:srgbClr val="00B050"/>
                </a:solidFill>
              </a:rPr>
              <a:t>3</a:t>
            </a:r>
            <a:r>
              <a:rPr lang="sv-SE" sz="1400" dirty="0"/>
              <a:t> på </a:t>
            </a:r>
            <a:r>
              <a:rPr lang="sv-SE" sz="1400" i="1" dirty="0">
                <a:solidFill>
                  <a:srgbClr val="00B050"/>
                </a:solidFill>
              </a:rPr>
              <a:t>y</a:t>
            </a:r>
            <a:r>
              <a:rPr lang="sv-SE" sz="1400" dirty="0">
                <a:solidFill>
                  <a:srgbClr val="00B050"/>
                </a:solidFill>
              </a:rPr>
              <a:t>-axeln</a:t>
            </a:r>
            <a:r>
              <a:rPr lang="sv-SE" sz="1400" dirty="0"/>
              <a:t>. Koordinaterna är (-2, 3). </a:t>
            </a:r>
          </a:p>
        </p:txBody>
      </p:sp>
      <p:cxnSp>
        <p:nvCxnSpPr>
          <p:cNvPr id="47" name="Rak 46">
            <a:extLst>
              <a:ext uri="{FF2B5EF4-FFF2-40B4-BE49-F238E27FC236}">
                <a16:creationId xmlns:a16="http://schemas.microsoft.com/office/drawing/2014/main" id="{C2985C07-4C91-4F46-9BF2-99B70B97ADE7}"/>
              </a:ext>
            </a:extLst>
          </p:cNvPr>
          <p:cNvCxnSpPr>
            <a:cxnSpLocks/>
          </p:cNvCxnSpPr>
          <p:nvPr/>
        </p:nvCxnSpPr>
        <p:spPr>
          <a:xfrm flipV="1">
            <a:off x="3623808" y="4266760"/>
            <a:ext cx="0" cy="80077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48" name="Rak 47">
            <a:extLst>
              <a:ext uri="{FF2B5EF4-FFF2-40B4-BE49-F238E27FC236}">
                <a16:creationId xmlns:a16="http://schemas.microsoft.com/office/drawing/2014/main" id="{2B6CE9FD-15BD-E74C-A518-453A2AC0A5CA}"/>
              </a:ext>
            </a:extLst>
          </p:cNvPr>
          <p:cNvCxnSpPr>
            <a:cxnSpLocks/>
          </p:cNvCxnSpPr>
          <p:nvPr/>
        </p:nvCxnSpPr>
        <p:spPr>
          <a:xfrm>
            <a:off x="3623808" y="4266760"/>
            <a:ext cx="54697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49" name="Ellips 48">
            <a:extLst>
              <a:ext uri="{FF2B5EF4-FFF2-40B4-BE49-F238E27FC236}">
                <a16:creationId xmlns:a16="http://schemas.microsoft.com/office/drawing/2014/main" id="{A40F22D0-9514-7C4E-A336-D477CE5A73A7}"/>
              </a:ext>
            </a:extLst>
          </p:cNvPr>
          <p:cNvSpPr/>
          <p:nvPr/>
        </p:nvSpPr>
        <p:spPr>
          <a:xfrm flipH="1" flipV="1">
            <a:off x="3591836" y="4243888"/>
            <a:ext cx="46881" cy="45742"/>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0" name="textruta 49">
            <a:extLst>
              <a:ext uri="{FF2B5EF4-FFF2-40B4-BE49-F238E27FC236}">
                <a16:creationId xmlns:a16="http://schemas.microsoft.com/office/drawing/2014/main" id="{79F33E38-C2B1-F143-AAAE-72A840C7FA79}"/>
              </a:ext>
            </a:extLst>
          </p:cNvPr>
          <p:cNvSpPr txBox="1"/>
          <p:nvPr/>
        </p:nvSpPr>
        <p:spPr>
          <a:xfrm>
            <a:off x="3296247" y="3926308"/>
            <a:ext cx="864908" cy="338554"/>
          </a:xfrm>
          <a:prstGeom prst="rect">
            <a:avLst/>
          </a:prstGeom>
          <a:noFill/>
        </p:spPr>
        <p:txBody>
          <a:bodyPr wrap="square" rtlCol="0">
            <a:spAutoFit/>
          </a:bodyPr>
          <a:lstStyle/>
          <a:p>
            <a:r>
              <a:rPr lang="sv-SE" sz="1600" b="1" dirty="0"/>
              <a:t>B</a:t>
            </a:r>
            <a:r>
              <a:rPr lang="sv-SE" sz="1600" dirty="0"/>
              <a:t> (-2, 3)</a:t>
            </a:r>
          </a:p>
        </p:txBody>
      </p:sp>
      <p:sp>
        <p:nvSpPr>
          <p:cNvPr id="55" name="Rektangel 54">
            <a:extLst>
              <a:ext uri="{FF2B5EF4-FFF2-40B4-BE49-F238E27FC236}">
                <a16:creationId xmlns:a16="http://schemas.microsoft.com/office/drawing/2014/main" id="{212B5CFB-96D4-EF4F-A146-D10BA9C076C7}"/>
              </a:ext>
            </a:extLst>
          </p:cNvPr>
          <p:cNvSpPr/>
          <p:nvPr/>
        </p:nvSpPr>
        <p:spPr>
          <a:xfrm>
            <a:off x="157422" y="5287785"/>
            <a:ext cx="2835962" cy="738664"/>
          </a:xfrm>
          <a:prstGeom prst="rect">
            <a:avLst/>
          </a:prstGeom>
        </p:spPr>
        <p:txBody>
          <a:bodyPr wrap="square">
            <a:spAutoFit/>
          </a:bodyPr>
          <a:lstStyle/>
          <a:p>
            <a:r>
              <a:rPr lang="sv-SE" sz="1400" dirty="0"/>
              <a:t>Punkten </a:t>
            </a:r>
            <a:r>
              <a:rPr lang="sv-SE" sz="1400" b="1" i="1" dirty="0"/>
              <a:t>C </a:t>
            </a:r>
            <a:r>
              <a:rPr lang="sv-SE" sz="1400" dirty="0"/>
              <a:t>ligger rakt nedanför </a:t>
            </a:r>
            <a:r>
              <a:rPr lang="sv-SE" sz="1400" dirty="0">
                <a:solidFill>
                  <a:srgbClr val="C00000"/>
                </a:solidFill>
              </a:rPr>
              <a:t>-3 </a:t>
            </a:r>
            <a:r>
              <a:rPr lang="sv-SE" sz="1400" dirty="0"/>
              <a:t>på </a:t>
            </a:r>
            <a:r>
              <a:rPr lang="sv-SE" sz="1400" i="1" dirty="0">
                <a:solidFill>
                  <a:srgbClr val="C00000"/>
                </a:solidFill>
              </a:rPr>
              <a:t>x</a:t>
            </a:r>
            <a:r>
              <a:rPr lang="sv-SE" sz="1400" dirty="0">
                <a:solidFill>
                  <a:srgbClr val="C00000"/>
                </a:solidFill>
              </a:rPr>
              <a:t>-axeln</a:t>
            </a:r>
            <a:r>
              <a:rPr lang="sv-SE" sz="1400" dirty="0"/>
              <a:t> och rakt till vänster om </a:t>
            </a:r>
            <a:r>
              <a:rPr lang="sv-SE" sz="1400" dirty="0">
                <a:solidFill>
                  <a:srgbClr val="00B050"/>
                </a:solidFill>
              </a:rPr>
              <a:t>-1</a:t>
            </a:r>
            <a:r>
              <a:rPr lang="sv-SE" sz="1400" dirty="0"/>
              <a:t> på </a:t>
            </a:r>
            <a:r>
              <a:rPr lang="sv-SE" sz="1400" i="1" dirty="0">
                <a:solidFill>
                  <a:srgbClr val="00B050"/>
                </a:solidFill>
              </a:rPr>
              <a:t>y</a:t>
            </a:r>
            <a:r>
              <a:rPr lang="sv-SE" sz="1400" dirty="0">
                <a:solidFill>
                  <a:srgbClr val="00B050"/>
                </a:solidFill>
              </a:rPr>
              <a:t>-axeln</a:t>
            </a:r>
            <a:r>
              <a:rPr lang="sv-SE" sz="1400" dirty="0"/>
              <a:t>. Koordinaterna är (-3, -1). </a:t>
            </a:r>
          </a:p>
        </p:txBody>
      </p:sp>
      <p:cxnSp>
        <p:nvCxnSpPr>
          <p:cNvPr id="56" name="Rak 55">
            <a:extLst>
              <a:ext uri="{FF2B5EF4-FFF2-40B4-BE49-F238E27FC236}">
                <a16:creationId xmlns:a16="http://schemas.microsoft.com/office/drawing/2014/main" id="{7A190C1A-C980-C745-9481-8ABD09917AA7}"/>
              </a:ext>
            </a:extLst>
          </p:cNvPr>
          <p:cNvCxnSpPr>
            <a:cxnSpLocks/>
          </p:cNvCxnSpPr>
          <p:nvPr/>
        </p:nvCxnSpPr>
        <p:spPr>
          <a:xfrm>
            <a:off x="3340218" y="5386206"/>
            <a:ext cx="83056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58" name="textruta 57">
            <a:extLst>
              <a:ext uri="{FF2B5EF4-FFF2-40B4-BE49-F238E27FC236}">
                <a16:creationId xmlns:a16="http://schemas.microsoft.com/office/drawing/2014/main" id="{9EC79812-E498-9B49-B17F-80A8E32212A3}"/>
              </a:ext>
            </a:extLst>
          </p:cNvPr>
          <p:cNvSpPr txBox="1"/>
          <p:nvPr/>
        </p:nvSpPr>
        <p:spPr>
          <a:xfrm>
            <a:off x="3052402" y="5420071"/>
            <a:ext cx="891383" cy="338554"/>
          </a:xfrm>
          <a:prstGeom prst="rect">
            <a:avLst/>
          </a:prstGeom>
          <a:noFill/>
        </p:spPr>
        <p:txBody>
          <a:bodyPr wrap="square" rtlCol="0">
            <a:spAutoFit/>
          </a:bodyPr>
          <a:lstStyle/>
          <a:p>
            <a:r>
              <a:rPr lang="sv-SE" sz="1600" b="1" dirty="0"/>
              <a:t>C </a:t>
            </a:r>
            <a:r>
              <a:rPr lang="sv-SE" sz="1600" dirty="0"/>
              <a:t>(-3, -1)</a:t>
            </a:r>
          </a:p>
        </p:txBody>
      </p:sp>
      <p:cxnSp>
        <p:nvCxnSpPr>
          <p:cNvPr id="59" name="Rak 58">
            <a:extLst>
              <a:ext uri="{FF2B5EF4-FFF2-40B4-BE49-F238E27FC236}">
                <a16:creationId xmlns:a16="http://schemas.microsoft.com/office/drawing/2014/main" id="{251F0AB4-BDFD-5544-9FF2-5F888BB71D4A}"/>
              </a:ext>
            </a:extLst>
          </p:cNvPr>
          <p:cNvCxnSpPr>
            <a:cxnSpLocks/>
          </p:cNvCxnSpPr>
          <p:nvPr/>
        </p:nvCxnSpPr>
        <p:spPr>
          <a:xfrm flipV="1">
            <a:off x="3340218" y="5095214"/>
            <a:ext cx="0" cy="293464"/>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57" name="Ellips 56">
            <a:extLst>
              <a:ext uri="{FF2B5EF4-FFF2-40B4-BE49-F238E27FC236}">
                <a16:creationId xmlns:a16="http://schemas.microsoft.com/office/drawing/2014/main" id="{0CE57B8F-3708-1248-BBEE-6FA139DD69C6}"/>
              </a:ext>
            </a:extLst>
          </p:cNvPr>
          <p:cNvSpPr/>
          <p:nvPr/>
        </p:nvSpPr>
        <p:spPr>
          <a:xfrm flipH="1" flipV="1">
            <a:off x="3316776" y="5363335"/>
            <a:ext cx="46881" cy="45742"/>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5" name="Rektangel 64">
            <a:extLst>
              <a:ext uri="{FF2B5EF4-FFF2-40B4-BE49-F238E27FC236}">
                <a16:creationId xmlns:a16="http://schemas.microsoft.com/office/drawing/2014/main" id="{CBE0B7A5-0BC7-E24D-9A69-8F712372B901}"/>
              </a:ext>
            </a:extLst>
          </p:cNvPr>
          <p:cNvSpPr/>
          <p:nvPr/>
        </p:nvSpPr>
        <p:spPr>
          <a:xfrm>
            <a:off x="5866240" y="5085294"/>
            <a:ext cx="2835962" cy="738664"/>
          </a:xfrm>
          <a:prstGeom prst="rect">
            <a:avLst/>
          </a:prstGeom>
        </p:spPr>
        <p:txBody>
          <a:bodyPr wrap="square">
            <a:spAutoFit/>
          </a:bodyPr>
          <a:lstStyle/>
          <a:p>
            <a:r>
              <a:rPr lang="sv-SE" sz="1400" dirty="0"/>
              <a:t>Punkten </a:t>
            </a:r>
            <a:r>
              <a:rPr lang="sv-SE" sz="1400" b="1" i="1" dirty="0"/>
              <a:t>D </a:t>
            </a:r>
            <a:r>
              <a:rPr lang="sv-SE" sz="1400" dirty="0"/>
              <a:t>ligger rakt nedanför </a:t>
            </a:r>
            <a:r>
              <a:rPr lang="sv-SE" sz="1400" dirty="0">
                <a:solidFill>
                  <a:srgbClr val="C00000"/>
                </a:solidFill>
              </a:rPr>
              <a:t>4 </a:t>
            </a:r>
            <a:r>
              <a:rPr lang="sv-SE" sz="1400" dirty="0"/>
              <a:t>på </a:t>
            </a:r>
            <a:r>
              <a:rPr lang="sv-SE" sz="1400" i="1" dirty="0">
                <a:solidFill>
                  <a:srgbClr val="C00000"/>
                </a:solidFill>
              </a:rPr>
              <a:t>x</a:t>
            </a:r>
            <a:r>
              <a:rPr lang="sv-SE" sz="1400" dirty="0">
                <a:solidFill>
                  <a:srgbClr val="C00000"/>
                </a:solidFill>
              </a:rPr>
              <a:t>-axeln</a:t>
            </a:r>
            <a:r>
              <a:rPr lang="sv-SE" sz="1400" dirty="0"/>
              <a:t> och rakt till höger om </a:t>
            </a:r>
            <a:r>
              <a:rPr lang="sv-SE" sz="1400" dirty="0">
                <a:solidFill>
                  <a:srgbClr val="00B050"/>
                </a:solidFill>
              </a:rPr>
              <a:t>-2</a:t>
            </a:r>
            <a:r>
              <a:rPr lang="sv-SE" sz="1400" dirty="0"/>
              <a:t> på </a:t>
            </a:r>
            <a:r>
              <a:rPr lang="sv-SE" sz="1400" i="1" dirty="0">
                <a:solidFill>
                  <a:srgbClr val="00B050"/>
                </a:solidFill>
              </a:rPr>
              <a:t>y</a:t>
            </a:r>
            <a:r>
              <a:rPr lang="sv-SE" sz="1400" dirty="0">
                <a:solidFill>
                  <a:srgbClr val="00B050"/>
                </a:solidFill>
              </a:rPr>
              <a:t>-axeln</a:t>
            </a:r>
            <a:r>
              <a:rPr lang="sv-SE" sz="1400" dirty="0"/>
              <a:t>. Koordinaterna är (4, -2). </a:t>
            </a:r>
          </a:p>
        </p:txBody>
      </p:sp>
      <p:cxnSp>
        <p:nvCxnSpPr>
          <p:cNvPr id="66" name="Rak 65">
            <a:extLst>
              <a:ext uri="{FF2B5EF4-FFF2-40B4-BE49-F238E27FC236}">
                <a16:creationId xmlns:a16="http://schemas.microsoft.com/office/drawing/2014/main" id="{B23F1BA5-7301-8445-AEB0-F349BE461FE6}"/>
              </a:ext>
            </a:extLst>
          </p:cNvPr>
          <p:cNvCxnSpPr>
            <a:cxnSpLocks/>
          </p:cNvCxnSpPr>
          <p:nvPr/>
        </p:nvCxnSpPr>
        <p:spPr>
          <a:xfrm>
            <a:off x="4193633" y="5657117"/>
            <a:ext cx="109642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67" name="textruta 66">
            <a:extLst>
              <a:ext uri="{FF2B5EF4-FFF2-40B4-BE49-F238E27FC236}">
                <a16:creationId xmlns:a16="http://schemas.microsoft.com/office/drawing/2014/main" id="{099EFF4F-E33E-7349-A0D0-3A8B4988AE74}"/>
              </a:ext>
            </a:extLst>
          </p:cNvPr>
          <p:cNvSpPr txBox="1"/>
          <p:nvPr/>
        </p:nvSpPr>
        <p:spPr>
          <a:xfrm>
            <a:off x="4786361" y="5625876"/>
            <a:ext cx="891383" cy="338554"/>
          </a:xfrm>
          <a:prstGeom prst="rect">
            <a:avLst/>
          </a:prstGeom>
          <a:noFill/>
        </p:spPr>
        <p:txBody>
          <a:bodyPr wrap="square" rtlCol="0">
            <a:spAutoFit/>
          </a:bodyPr>
          <a:lstStyle/>
          <a:p>
            <a:r>
              <a:rPr lang="sv-SE" sz="1600" b="1" dirty="0"/>
              <a:t>D </a:t>
            </a:r>
            <a:r>
              <a:rPr lang="sv-SE" sz="1600" dirty="0"/>
              <a:t>(4, -2)</a:t>
            </a:r>
          </a:p>
        </p:txBody>
      </p:sp>
      <p:cxnSp>
        <p:nvCxnSpPr>
          <p:cNvPr id="68" name="Rak 67">
            <a:extLst>
              <a:ext uri="{FF2B5EF4-FFF2-40B4-BE49-F238E27FC236}">
                <a16:creationId xmlns:a16="http://schemas.microsoft.com/office/drawing/2014/main" id="{58EB506B-4980-3F43-B41B-180D505E2A5F}"/>
              </a:ext>
            </a:extLst>
          </p:cNvPr>
          <p:cNvCxnSpPr>
            <a:cxnSpLocks/>
          </p:cNvCxnSpPr>
          <p:nvPr/>
        </p:nvCxnSpPr>
        <p:spPr>
          <a:xfrm flipV="1">
            <a:off x="5290056" y="5095214"/>
            <a:ext cx="0" cy="561903"/>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69" name="Ellips 68">
            <a:extLst>
              <a:ext uri="{FF2B5EF4-FFF2-40B4-BE49-F238E27FC236}">
                <a16:creationId xmlns:a16="http://schemas.microsoft.com/office/drawing/2014/main" id="{E0625882-2B99-D64B-8CFF-1D7899E962E0}"/>
              </a:ext>
            </a:extLst>
          </p:cNvPr>
          <p:cNvSpPr/>
          <p:nvPr/>
        </p:nvSpPr>
        <p:spPr>
          <a:xfrm flipH="1" flipV="1">
            <a:off x="5263357" y="5633861"/>
            <a:ext cx="46881" cy="45742"/>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ektangel 1"/>
          <p:cNvSpPr/>
          <p:nvPr/>
        </p:nvSpPr>
        <p:spPr>
          <a:xfrm>
            <a:off x="1783138" y="3278018"/>
            <a:ext cx="5307373" cy="369332"/>
          </a:xfrm>
          <a:prstGeom prst="rect">
            <a:avLst/>
          </a:prstGeom>
        </p:spPr>
        <p:txBody>
          <a:bodyPr wrap="square">
            <a:spAutoFit/>
          </a:bodyPr>
          <a:lstStyle/>
          <a:p>
            <a:r>
              <a:rPr lang="sv-SE" dirty="0"/>
              <a:t>Origo har </a:t>
            </a:r>
            <a:r>
              <a:rPr lang="sv-SE" i="1" dirty="0"/>
              <a:t>koordinaterna </a:t>
            </a:r>
            <a:r>
              <a:rPr lang="sv-SE" dirty="0"/>
              <a:t>”noll, noll”, vilket skrivs (0, 0). </a:t>
            </a:r>
          </a:p>
        </p:txBody>
      </p:sp>
      <p:sp>
        <p:nvSpPr>
          <p:cNvPr id="15" name="Rektangel 14">
            <a:extLst>
              <a:ext uri="{FF2B5EF4-FFF2-40B4-BE49-F238E27FC236}">
                <a16:creationId xmlns:a16="http://schemas.microsoft.com/office/drawing/2014/main" id="{3A22B0AC-D9AD-F64E-8DD8-9787295DC6AC}"/>
              </a:ext>
            </a:extLst>
          </p:cNvPr>
          <p:cNvSpPr/>
          <p:nvPr/>
        </p:nvSpPr>
        <p:spPr>
          <a:xfrm>
            <a:off x="1542919" y="2720757"/>
            <a:ext cx="5890346" cy="369332"/>
          </a:xfrm>
          <a:prstGeom prst="rect">
            <a:avLst/>
          </a:prstGeom>
        </p:spPr>
        <p:txBody>
          <a:bodyPr wrap="square">
            <a:spAutoFit/>
          </a:bodyPr>
          <a:lstStyle/>
          <a:p>
            <a:r>
              <a:rPr lang="sv-SE" dirty="0"/>
              <a:t>Den punkt där </a:t>
            </a:r>
            <a:r>
              <a:rPr lang="sv-SE" i="1" dirty="0"/>
              <a:t>x</a:t>
            </a:r>
            <a:r>
              <a:rPr lang="sv-SE" dirty="0"/>
              <a:t>-axel och </a:t>
            </a:r>
            <a:r>
              <a:rPr lang="sv-SE" i="1" dirty="0"/>
              <a:t>y</a:t>
            </a:r>
            <a:r>
              <a:rPr lang="sv-SE" dirty="0"/>
              <a:t>-axel skär varandra kallas </a:t>
            </a:r>
            <a:r>
              <a:rPr lang="sv-SE" b="1" i="1" dirty="0">
                <a:solidFill>
                  <a:srgbClr val="800000"/>
                </a:solidFill>
              </a:rPr>
              <a:t>origo</a:t>
            </a:r>
            <a:r>
              <a:rPr lang="sv-SE" dirty="0"/>
              <a:t>.</a:t>
            </a:r>
            <a:endParaRPr lang="sv-SE" i="1" dirty="0">
              <a:solidFill>
                <a:srgbClr val="800000"/>
              </a:solidFill>
            </a:endParaRPr>
          </a:p>
        </p:txBody>
      </p:sp>
      <p:sp>
        <p:nvSpPr>
          <p:cNvPr id="73" name="Rektangel 72">
            <a:extLst>
              <a:ext uri="{FF2B5EF4-FFF2-40B4-BE49-F238E27FC236}">
                <a16:creationId xmlns:a16="http://schemas.microsoft.com/office/drawing/2014/main" id="{DC450C5B-92AC-6E41-9A7A-A7B37A46B9F3}"/>
              </a:ext>
            </a:extLst>
          </p:cNvPr>
          <p:cNvSpPr/>
          <p:nvPr/>
        </p:nvSpPr>
        <p:spPr>
          <a:xfrm>
            <a:off x="1186965" y="2299146"/>
            <a:ext cx="7109757" cy="369332"/>
          </a:xfrm>
          <a:prstGeom prst="rect">
            <a:avLst/>
          </a:prstGeom>
        </p:spPr>
        <p:txBody>
          <a:bodyPr wrap="square">
            <a:spAutoFit/>
          </a:bodyPr>
          <a:lstStyle/>
          <a:p>
            <a:r>
              <a:rPr lang="sv-SE" dirty="0"/>
              <a:t>En punkts läge i koordinatsystemet säger man är punktens </a:t>
            </a:r>
            <a:r>
              <a:rPr lang="sv-SE" i="1" dirty="0">
                <a:solidFill>
                  <a:srgbClr val="C00000"/>
                </a:solidFill>
              </a:rPr>
              <a:t>koordinater</a:t>
            </a:r>
            <a:r>
              <a:rPr lang="sv-SE" dirty="0"/>
              <a:t>.</a:t>
            </a:r>
          </a:p>
        </p:txBody>
      </p:sp>
      <p:sp>
        <p:nvSpPr>
          <p:cNvPr id="74" name="Ellips 73">
            <a:extLst>
              <a:ext uri="{FF2B5EF4-FFF2-40B4-BE49-F238E27FC236}">
                <a16:creationId xmlns:a16="http://schemas.microsoft.com/office/drawing/2014/main" id="{F5FCA419-2992-6443-8AD2-BEE7869B3DD5}"/>
              </a:ext>
            </a:extLst>
          </p:cNvPr>
          <p:cNvSpPr/>
          <p:nvPr/>
        </p:nvSpPr>
        <p:spPr>
          <a:xfrm flipH="1" flipV="1">
            <a:off x="4133465" y="5054101"/>
            <a:ext cx="98763" cy="98079"/>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6" name="Rektangel 75">
            <a:extLst>
              <a:ext uri="{FF2B5EF4-FFF2-40B4-BE49-F238E27FC236}">
                <a16:creationId xmlns:a16="http://schemas.microsoft.com/office/drawing/2014/main" id="{C6E804AF-E509-904C-86FE-5C71647571F8}"/>
              </a:ext>
            </a:extLst>
          </p:cNvPr>
          <p:cNvSpPr/>
          <p:nvPr/>
        </p:nvSpPr>
        <p:spPr>
          <a:xfrm>
            <a:off x="1280727" y="2993594"/>
            <a:ext cx="7015995" cy="369332"/>
          </a:xfrm>
          <a:prstGeom prst="rect">
            <a:avLst/>
          </a:prstGeom>
        </p:spPr>
        <p:txBody>
          <a:bodyPr wrap="square">
            <a:spAutoFit/>
          </a:bodyPr>
          <a:lstStyle/>
          <a:p>
            <a:r>
              <a:rPr lang="sv-SE" dirty="0"/>
              <a:t>För att lättare kunna se punkternas position lägger vi in ett rutnät.</a:t>
            </a:r>
          </a:p>
        </p:txBody>
      </p:sp>
    </p:spTree>
    <p:extLst>
      <p:ext uri="{BB962C8B-B14F-4D97-AF65-F5344CB8AC3E}">
        <p14:creationId xmlns:p14="http://schemas.microsoft.com/office/powerpoint/2010/main" val="63244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dissolve">
                                      <p:cBhvr>
                                        <p:cTn id="69" dur="500"/>
                                        <p:tgtEl>
                                          <p:spTgt spid="38"/>
                                        </p:tgtEl>
                                      </p:cBhvr>
                                    </p:animEffect>
                                  </p:childTnLst>
                                </p:cTn>
                              </p:par>
                              <p:par>
                                <p:cTn id="70" presetID="9" presetClass="entr" presetSubtype="0" fill="hold" nodeType="withEffect">
                                  <p:stCondLst>
                                    <p:cond delay="500"/>
                                  </p:stCondLst>
                                  <p:childTnLst>
                                    <p:set>
                                      <p:cBhvr>
                                        <p:cTn id="71" dur="1" fill="hold">
                                          <p:stCondLst>
                                            <p:cond delay="0"/>
                                          </p:stCondLst>
                                        </p:cTn>
                                        <p:tgtEl>
                                          <p:spTgt spid="39"/>
                                        </p:tgtEl>
                                        <p:attrNameLst>
                                          <p:attrName>style.visibility</p:attrName>
                                        </p:attrNameLst>
                                      </p:cBhvr>
                                      <p:to>
                                        <p:strVal val="visible"/>
                                      </p:to>
                                    </p:set>
                                    <p:animEffect transition="in" filter="dissolve">
                                      <p:cBhvr>
                                        <p:cTn id="72" dur="500"/>
                                        <p:tgtEl>
                                          <p:spTgt spid="39"/>
                                        </p:tgtEl>
                                      </p:cBhvr>
                                    </p:animEffect>
                                  </p:childTnLst>
                                </p:cTn>
                              </p:par>
                              <p:par>
                                <p:cTn id="73" presetID="1" presetClass="entr" presetSubtype="0" fill="hold" grpId="0" nodeType="withEffect">
                                  <p:stCondLst>
                                    <p:cond delay="200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9" presetClass="exit" presetSubtype="0" fill="hold" nodeType="clickEffect">
                                  <p:stCondLst>
                                    <p:cond delay="0"/>
                                  </p:stCondLst>
                                  <p:childTnLst>
                                    <p:animEffect transition="out" filter="dissolve">
                                      <p:cBhvr>
                                        <p:cTn id="78" dur="500"/>
                                        <p:tgtEl>
                                          <p:spTgt spid="38"/>
                                        </p:tgtEl>
                                      </p:cBhvr>
                                    </p:animEffect>
                                    <p:set>
                                      <p:cBhvr>
                                        <p:cTn id="79" dur="1" fill="hold">
                                          <p:stCondLst>
                                            <p:cond delay="499"/>
                                          </p:stCondLst>
                                        </p:cTn>
                                        <p:tgtEl>
                                          <p:spTgt spid="38"/>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39"/>
                                        </p:tgtEl>
                                      </p:cBhvr>
                                    </p:animEffect>
                                    <p:set>
                                      <p:cBhvr>
                                        <p:cTn id="82" dur="1" fill="hold">
                                          <p:stCondLst>
                                            <p:cond delay="499"/>
                                          </p:stCondLst>
                                        </p:cTn>
                                        <p:tgtEl>
                                          <p:spTgt spid="39"/>
                                        </p:tgtEl>
                                        <p:attrNameLst>
                                          <p:attrName>style.visibility</p:attrName>
                                        </p:attrNameLst>
                                      </p:cBhvr>
                                      <p:to>
                                        <p:strVal val="hidden"/>
                                      </p:to>
                                    </p:set>
                                  </p:childTnLst>
                                </p:cTn>
                              </p:par>
                              <p:par>
                                <p:cTn id="83" presetID="1" presetClass="entr" presetSubtype="0" fill="hold" grpId="0" nodeType="withEffect">
                                  <p:stCondLst>
                                    <p:cond delay="1000"/>
                                  </p:stCondLst>
                                  <p:childTnLst>
                                    <p:set>
                                      <p:cBhvr>
                                        <p:cTn id="84" dur="1" fill="hold">
                                          <p:stCondLst>
                                            <p:cond delay="0"/>
                                          </p:stCondLst>
                                        </p:cTn>
                                        <p:tgtEl>
                                          <p:spTgt spid="4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dissolve">
                                      <p:cBhvr>
                                        <p:cTn id="93" dur="500"/>
                                        <p:tgtEl>
                                          <p:spTgt spid="47"/>
                                        </p:tgtEl>
                                      </p:cBhvr>
                                    </p:animEffect>
                                  </p:childTnLst>
                                </p:cTn>
                              </p:par>
                              <p:par>
                                <p:cTn id="94" presetID="9" presetClass="entr" presetSubtype="0" fill="hold" nodeType="withEffect">
                                  <p:stCondLst>
                                    <p:cond delay="500"/>
                                  </p:stCondLst>
                                  <p:childTnLst>
                                    <p:set>
                                      <p:cBhvr>
                                        <p:cTn id="95" dur="1" fill="hold">
                                          <p:stCondLst>
                                            <p:cond delay="0"/>
                                          </p:stCondLst>
                                        </p:cTn>
                                        <p:tgtEl>
                                          <p:spTgt spid="48"/>
                                        </p:tgtEl>
                                        <p:attrNameLst>
                                          <p:attrName>style.visibility</p:attrName>
                                        </p:attrNameLst>
                                      </p:cBhvr>
                                      <p:to>
                                        <p:strVal val="visible"/>
                                      </p:to>
                                    </p:set>
                                    <p:animEffect transition="in" filter="dissolve">
                                      <p:cBhvr>
                                        <p:cTn id="96" dur="500"/>
                                        <p:tgtEl>
                                          <p:spTgt spid="48"/>
                                        </p:tgtEl>
                                      </p:cBhvr>
                                    </p:animEffect>
                                  </p:childTnLst>
                                </p:cTn>
                              </p:par>
                              <p:par>
                                <p:cTn id="97" presetID="1" presetClass="entr" presetSubtype="0" fill="hold" grpId="0" nodeType="withEffect">
                                  <p:stCondLst>
                                    <p:cond delay="2000"/>
                                  </p:stCondLst>
                                  <p:childTnLst>
                                    <p:set>
                                      <p:cBhvr>
                                        <p:cTn id="98" dur="1" fill="hold">
                                          <p:stCondLst>
                                            <p:cond delay="0"/>
                                          </p:stCondLst>
                                        </p:cTn>
                                        <p:tgtEl>
                                          <p:spTgt spid="4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9" presetClass="exit" presetSubtype="0" fill="hold" nodeType="clickEffect">
                                  <p:stCondLst>
                                    <p:cond delay="0"/>
                                  </p:stCondLst>
                                  <p:childTnLst>
                                    <p:animEffect transition="out" filter="dissolve">
                                      <p:cBhvr>
                                        <p:cTn id="102" dur="500"/>
                                        <p:tgtEl>
                                          <p:spTgt spid="47"/>
                                        </p:tgtEl>
                                      </p:cBhvr>
                                    </p:animEffect>
                                    <p:set>
                                      <p:cBhvr>
                                        <p:cTn id="103" dur="1" fill="hold">
                                          <p:stCondLst>
                                            <p:cond delay="499"/>
                                          </p:stCondLst>
                                        </p:cTn>
                                        <p:tgtEl>
                                          <p:spTgt spid="47"/>
                                        </p:tgtEl>
                                        <p:attrNameLst>
                                          <p:attrName>style.visibility</p:attrName>
                                        </p:attrNameLst>
                                      </p:cBhvr>
                                      <p:to>
                                        <p:strVal val="hidden"/>
                                      </p:to>
                                    </p:set>
                                  </p:childTnLst>
                                </p:cTn>
                              </p:par>
                              <p:par>
                                <p:cTn id="104" presetID="9" presetClass="exit" presetSubtype="0" fill="hold" nodeType="withEffect">
                                  <p:stCondLst>
                                    <p:cond delay="0"/>
                                  </p:stCondLst>
                                  <p:childTnLst>
                                    <p:animEffect transition="out" filter="dissolve">
                                      <p:cBhvr>
                                        <p:cTn id="105" dur="500"/>
                                        <p:tgtEl>
                                          <p:spTgt spid="48"/>
                                        </p:tgtEl>
                                      </p:cBhvr>
                                    </p:animEffect>
                                    <p:set>
                                      <p:cBhvr>
                                        <p:cTn id="106" dur="1" fill="hold">
                                          <p:stCondLst>
                                            <p:cond delay="499"/>
                                          </p:stCondLst>
                                        </p:cTn>
                                        <p:tgtEl>
                                          <p:spTgt spid="48"/>
                                        </p:tgtEl>
                                        <p:attrNameLst>
                                          <p:attrName>style.visibility</p:attrName>
                                        </p:attrNameLst>
                                      </p:cBhvr>
                                      <p:to>
                                        <p:strVal val="hidden"/>
                                      </p:to>
                                    </p:set>
                                  </p:childTnLst>
                                </p:cTn>
                              </p:par>
                              <p:par>
                                <p:cTn id="107" presetID="1" presetClass="entr" presetSubtype="0" fill="hold" grpId="0" nodeType="withEffect">
                                  <p:stCondLst>
                                    <p:cond delay="1000"/>
                                  </p:stCondLst>
                                  <p:childTnLst>
                                    <p:set>
                                      <p:cBhvr>
                                        <p:cTn id="108" dur="1" fill="hold">
                                          <p:stCondLst>
                                            <p:cond delay="0"/>
                                          </p:stCondLst>
                                        </p:cTn>
                                        <p:tgtEl>
                                          <p:spTgt spid="5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nodeType="click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dissolve">
                                      <p:cBhvr>
                                        <p:cTn id="117" dur="500"/>
                                        <p:tgtEl>
                                          <p:spTgt spid="59"/>
                                        </p:tgtEl>
                                      </p:cBhvr>
                                    </p:animEffect>
                                  </p:childTnLst>
                                </p:cTn>
                              </p:par>
                              <p:par>
                                <p:cTn id="118" presetID="9" presetClass="entr" presetSubtype="0" fill="hold" nodeType="withEffect">
                                  <p:stCondLst>
                                    <p:cond delay="500"/>
                                  </p:stCondLst>
                                  <p:childTnLst>
                                    <p:set>
                                      <p:cBhvr>
                                        <p:cTn id="119" dur="1" fill="hold">
                                          <p:stCondLst>
                                            <p:cond delay="0"/>
                                          </p:stCondLst>
                                        </p:cTn>
                                        <p:tgtEl>
                                          <p:spTgt spid="56"/>
                                        </p:tgtEl>
                                        <p:attrNameLst>
                                          <p:attrName>style.visibility</p:attrName>
                                        </p:attrNameLst>
                                      </p:cBhvr>
                                      <p:to>
                                        <p:strVal val="visible"/>
                                      </p:to>
                                    </p:set>
                                    <p:animEffect transition="in" filter="dissolve">
                                      <p:cBhvr>
                                        <p:cTn id="120" dur="500"/>
                                        <p:tgtEl>
                                          <p:spTgt spid="56"/>
                                        </p:tgtEl>
                                      </p:cBhvr>
                                    </p:animEffect>
                                  </p:childTnLst>
                                </p:cTn>
                              </p:par>
                              <p:par>
                                <p:cTn id="121" presetID="1" presetClass="entr" presetSubtype="0" fill="hold" grpId="0" nodeType="withEffect">
                                  <p:stCondLst>
                                    <p:cond delay="2000"/>
                                  </p:stCondLst>
                                  <p:childTnLst>
                                    <p:set>
                                      <p:cBhvr>
                                        <p:cTn id="122" dur="1" fill="hold">
                                          <p:stCondLst>
                                            <p:cond delay="0"/>
                                          </p:stCondLst>
                                        </p:cTn>
                                        <p:tgtEl>
                                          <p:spTgt spid="5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9" presetClass="exit" presetSubtype="0" fill="hold" nodeType="clickEffect">
                                  <p:stCondLst>
                                    <p:cond delay="0"/>
                                  </p:stCondLst>
                                  <p:childTnLst>
                                    <p:animEffect transition="out" filter="dissolve">
                                      <p:cBhvr>
                                        <p:cTn id="126" dur="500"/>
                                        <p:tgtEl>
                                          <p:spTgt spid="59"/>
                                        </p:tgtEl>
                                      </p:cBhvr>
                                    </p:animEffect>
                                    <p:set>
                                      <p:cBhvr>
                                        <p:cTn id="127" dur="1" fill="hold">
                                          <p:stCondLst>
                                            <p:cond delay="499"/>
                                          </p:stCondLst>
                                        </p:cTn>
                                        <p:tgtEl>
                                          <p:spTgt spid="59"/>
                                        </p:tgtEl>
                                        <p:attrNameLst>
                                          <p:attrName>style.visibility</p:attrName>
                                        </p:attrNameLst>
                                      </p:cBhvr>
                                      <p:to>
                                        <p:strVal val="hidden"/>
                                      </p:to>
                                    </p:set>
                                  </p:childTnLst>
                                </p:cTn>
                              </p:par>
                              <p:par>
                                <p:cTn id="128" presetID="9" presetClass="exit" presetSubtype="0" fill="hold" nodeType="withEffect">
                                  <p:stCondLst>
                                    <p:cond delay="0"/>
                                  </p:stCondLst>
                                  <p:childTnLst>
                                    <p:animEffect transition="out" filter="dissolve">
                                      <p:cBhvr>
                                        <p:cTn id="129" dur="500"/>
                                        <p:tgtEl>
                                          <p:spTgt spid="56"/>
                                        </p:tgtEl>
                                      </p:cBhvr>
                                    </p:animEffect>
                                    <p:set>
                                      <p:cBhvr>
                                        <p:cTn id="130" dur="1" fill="hold">
                                          <p:stCondLst>
                                            <p:cond delay="499"/>
                                          </p:stCondLst>
                                        </p:cTn>
                                        <p:tgtEl>
                                          <p:spTgt spid="56"/>
                                        </p:tgtEl>
                                        <p:attrNameLst>
                                          <p:attrName>style.visibility</p:attrName>
                                        </p:attrNameLst>
                                      </p:cBhvr>
                                      <p:to>
                                        <p:strVal val="hidden"/>
                                      </p:to>
                                    </p:set>
                                  </p:childTnLst>
                                </p:cTn>
                              </p:par>
                              <p:par>
                                <p:cTn id="131" presetID="1" presetClass="entr" presetSubtype="0" fill="hold" grpId="0" nodeType="withEffect">
                                  <p:stCondLst>
                                    <p:cond delay="1000"/>
                                  </p:stCondLst>
                                  <p:childTnLst>
                                    <p:set>
                                      <p:cBhvr>
                                        <p:cTn id="132" dur="1" fill="hold">
                                          <p:stCondLst>
                                            <p:cond delay="0"/>
                                          </p:stCondLst>
                                        </p:cTn>
                                        <p:tgtEl>
                                          <p:spTgt spid="5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6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68"/>
                                        </p:tgtEl>
                                        <p:attrNameLst>
                                          <p:attrName>style.visibility</p:attrName>
                                        </p:attrNameLst>
                                      </p:cBhvr>
                                      <p:to>
                                        <p:strVal val="visible"/>
                                      </p:to>
                                    </p:set>
                                    <p:animEffect transition="in" filter="dissolve">
                                      <p:cBhvr>
                                        <p:cTn id="141" dur="500"/>
                                        <p:tgtEl>
                                          <p:spTgt spid="68"/>
                                        </p:tgtEl>
                                      </p:cBhvr>
                                    </p:animEffect>
                                  </p:childTnLst>
                                </p:cTn>
                              </p:par>
                              <p:par>
                                <p:cTn id="142" presetID="9" presetClass="entr" presetSubtype="0" fill="hold" nodeType="withEffect">
                                  <p:stCondLst>
                                    <p:cond delay="500"/>
                                  </p:stCondLst>
                                  <p:childTnLst>
                                    <p:set>
                                      <p:cBhvr>
                                        <p:cTn id="143" dur="1" fill="hold">
                                          <p:stCondLst>
                                            <p:cond delay="0"/>
                                          </p:stCondLst>
                                        </p:cTn>
                                        <p:tgtEl>
                                          <p:spTgt spid="66"/>
                                        </p:tgtEl>
                                        <p:attrNameLst>
                                          <p:attrName>style.visibility</p:attrName>
                                        </p:attrNameLst>
                                      </p:cBhvr>
                                      <p:to>
                                        <p:strVal val="visible"/>
                                      </p:to>
                                    </p:set>
                                    <p:animEffect transition="in" filter="dissolve">
                                      <p:cBhvr>
                                        <p:cTn id="144" dur="500"/>
                                        <p:tgtEl>
                                          <p:spTgt spid="66"/>
                                        </p:tgtEl>
                                      </p:cBhvr>
                                    </p:animEffect>
                                  </p:childTnLst>
                                </p:cTn>
                              </p:par>
                              <p:par>
                                <p:cTn id="145" presetID="1" presetClass="entr" presetSubtype="0" fill="hold" grpId="0" nodeType="withEffect">
                                  <p:stCondLst>
                                    <p:cond delay="2000"/>
                                  </p:stCondLst>
                                  <p:childTnLst>
                                    <p:set>
                                      <p:cBhvr>
                                        <p:cTn id="146" dur="1" fill="hold">
                                          <p:stCondLst>
                                            <p:cond delay="0"/>
                                          </p:stCondLst>
                                        </p:cTn>
                                        <p:tgtEl>
                                          <p:spTgt spid="6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9" presetClass="exit" presetSubtype="0" fill="hold" nodeType="clickEffect">
                                  <p:stCondLst>
                                    <p:cond delay="0"/>
                                  </p:stCondLst>
                                  <p:childTnLst>
                                    <p:animEffect transition="out" filter="dissolve">
                                      <p:cBhvr>
                                        <p:cTn id="150" dur="500"/>
                                        <p:tgtEl>
                                          <p:spTgt spid="68"/>
                                        </p:tgtEl>
                                      </p:cBhvr>
                                    </p:animEffect>
                                    <p:set>
                                      <p:cBhvr>
                                        <p:cTn id="151" dur="1" fill="hold">
                                          <p:stCondLst>
                                            <p:cond delay="499"/>
                                          </p:stCondLst>
                                        </p:cTn>
                                        <p:tgtEl>
                                          <p:spTgt spid="68"/>
                                        </p:tgtEl>
                                        <p:attrNameLst>
                                          <p:attrName>style.visibility</p:attrName>
                                        </p:attrNameLst>
                                      </p:cBhvr>
                                      <p:to>
                                        <p:strVal val="hidden"/>
                                      </p:to>
                                    </p:set>
                                  </p:childTnLst>
                                </p:cTn>
                              </p:par>
                              <p:par>
                                <p:cTn id="152" presetID="9" presetClass="exit" presetSubtype="0" fill="hold" nodeType="withEffect">
                                  <p:stCondLst>
                                    <p:cond delay="0"/>
                                  </p:stCondLst>
                                  <p:childTnLst>
                                    <p:animEffect transition="out" filter="dissolve">
                                      <p:cBhvr>
                                        <p:cTn id="153" dur="500"/>
                                        <p:tgtEl>
                                          <p:spTgt spid="66"/>
                                        </p:tgtEl>
                                      </p:cBhvr>
                                    </p:animEffect>
                                    <p:set>
                                      <p:cBhvr>
                                        <p:cTn id="154" dur="1" fill="hold">
                                          <p:stCondLst>
                                            <p:cond delay="499"/>
                                          </p:stCondLst>
                                        </p:cTn>
                                        <p:tgtEl>
                                          <p:spTgt spid="66"/>
                                        </p:tgtEl>
                                        <p:attrNameLst>
                                          <p:attrName>style.visibility</p:attrName>
                                        </p:attrNameLst>
                                      </p:cBhvr>
                                      <p:to>
                                        <p:strVal val="hidden"/>
                                      </p:to>
                                    </p:set>
                                  </p:childTnLst>
                                </p:cTn>
                              </p:par>
                              <p:par>
                                <p:cTn id="155" presetID="1" presetClass="entr" presetSubtype="0" fill="hold" grpId="0" nodeType="withEffect">
                                  <p:stCondLst>
                                    <p:cond delay="1000"/>
                                  </p:stCondLst>
                                  <p:childTnLst>
                                    <p:set>
                                      <p:cBhvr>
                                        <p:cTn id="15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24" grpId="0"/>
      <p:bldP spid="25" grpId="0"/>
      <p:bldP spid="42" grpId="0" animBg="1"/>
      <p:bldP spid="45" grpId="0"/>
      <p:bldP spid="46" grpId="0"/>
      <p:bldP spid="49" grpId="0" animBg="1"/>
      <p:bldP spid="50" grpId="0"/>
      <p:bldP spid="55" grpId="0"/>
      <p:bldP spid="58" grpId="0"/>
      <p:bldP spid="57" grpId="0" animBg="1"/>
      <p:bldP spid="65" grpId="0"/>
      <p:bldP spid="67" grpId="0"/>
      <p:bldP spid="69" grpId="0" animBg="1"/>
      <p:bldP spid="2" grpId="0"/>
      <p:bldP spid="15" grpId="0"/>
      <p:bldP spid="73" grpId="0"/>
      <p:bldP spid="74" grpId="0" animBg="1"/>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stretch>
            <a:fillRect/>
          </a:stretch>
        </p:blipFill>
        <p:spPr>
          <a:xfrm>
            <a:off x="2011225" y="1062176"/>
            <a:ext cx="5134638" cy="4886552"/>
          </a:xfrm>
          <a:prstGeom prst="rect">
            <a:avLst/>
          </a:prstGeom>
        </p:spPr>
      </p:pic>
      <p:sp>
        <p:nvSpPr>
          <p:cNvPr id="4" name="Rektangel 3"/>
          <p:cNvSpPr/>
          <p:nvPr/>
        </p:nvSpPr>
        <p:spPr>
          <a:xfrm>
            <a:off x="3331935" y="254303"/>
            <a:ext cx="2442158" cy="369332"/>
          </a:xfrm>
          <a:prstGeom prst="rect">
            <a:avLst/>
          </a:prstGeom>
        </p:spPr>
        <p:txBody>
          <a:bodyPr wrap="none">
            <a:spAutoFit/>
          </a:bodyPr>
          <a:lstStyle/>
          <a:p>
            <a:r>
              <a:rPr lang="sv-SE" dirty="0"/>
              <a:t>Vilka är koordinaterna? </a:t>
            </a:r>
          </a:p>
        </p:txBody>
      </p:sp>
      <p:sp>
        <p:nvSpPr>
          <p:cNvPr id="5" name="Ellips 4"/>
          <p:cNvSpPr/>
          <p:nvPr/>
        </p:nvSpPr>
        <p:spPr>
          <a:xfrm>
            <a:off x="5364008" y="3005157"/>
            <a:ext cx="159115" cy="158763"/>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solidFill>
                <a:srgbClr val="800000"/>
              </a:solidFill>
            </a:endParaRPr>
          </a:p>
        </p:txBody>
      </p:sp>
      <p:sp>
        <p:nvSpPr>
          <p:cNvPr id="6" name="Ellips 5"/>
          <p:cNvSpPr/>
          <p:nvPr/>
        </p:nvSpPr>
        <p:spPr>
          <a:xfrm>
            <a:off x="4359765" y="4552404"/>
            <a:ext cx="159115" cy="158763"/>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solidFill>
                <a:srgbClr val="800000"/>
              </a:solidFill>
            </a:endParaRPr>
          </a:p>
        </p:txBody>
      </p:sp>
      <p:sp>
        <p:nvSpPr>
          <p:cNvPr id="7" name="Ellips 6"/>
          <p:cNvSpPr/>
          <p:nvPr/>
        </p:nvSpPr>
        <p:spPr>
          <a:xfrm>
            <a:off x="2738197" y="2692607"/>
            <a:ext cx="159115" cy="158763"/>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solidFill>
                <a:srgbClr val="800000"/>
              </a:solidFill>
            </a:endParaRPr>
          </a:p>
        </p:txBody>
      </p:sp>
      <p:sp>
        <p:nvSpPr>
          <p:cNvPr id="8" name="Ellips 7"/>
          <p:cNvSpPr/>
          <p:nvPr/>
        </p:nvSpPr>
        <p:spPr>
          <a:xfrm>
            <a:off x="6378220" y="4257558"/>
            <a:ext cx="159115" cy="158763"/>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solidFill>
                <a:srgbClr val="800000"/>
              </a:solidFill>
            </a:endParaRPr>
          </a:p>
        </p:txBody>
      </p:sp>
      <p:sp>
        <p:nvSpPr>
          <p:cNvPr id="9" name="textruta 8"/>
          <p:cNvSpPr txBox="1"/>
          <p:nvPr/>
        </p:nvSpPr>
        <p:spPr>
          <a:xfrm>
            <a:off x="5054744" y="2507941"/>
            <a:ext cx="798905" cy="369332"/>
          </a:xfrm>
          <a:prstGeom prst="rect">
            <a:avLst/>
          </a:prstGeom>
          <a:solidFill>
            <a:schemeClr val="bg1"/>
          </a:solidFill>
          <a:ln w="28575" cmpd="sng">
            <a:solidFill>
              <a:srgbClr val="800000"/>
            </a:solidFill>
          </a:ln>
        </p:spPr>
        <p:txBody>
          <a:bodyPr wrap="square" rtlCol="0">
            <a:spAutoFit/>
          </a:bodyPr>
          <a:lstStyle/>
          <a:p>
            <a:r>
              <a:rPr lang="sv-SE" dirty="0">
                <a:latin typeface="Bradley Hand Bold"/>
                <a:cs typeface="Bradley Hand Bold"/>
              </a:rPr>
              <a:t>(3, 2)</a:t>
            </a:r>
          </a:p>
        </p:txBody>
      </p:sp>
      <p:sp>
        <p:nvSpPr>
          <p:cNvPr id="11" name="textruta 10"/>
          <p:cNvSpPr txBox="1"/>
          <p:nvPr/>
        </p:nvSpPr>
        <p:spPr>
          <a:xfrm>
            <a:off x="2445003" y="2161287"/>
            <a:ext cx="886932" cy="369332"/>
          </a:xfrm>
          <a:prstGeom prst="rect">
            <a:avLst/>
          </a:prstGeom>
          <a:solidFill>
            <a:schemeClr val="bg1"/>
          </a:solidFill>
          <a:ln w="28575" cmpd="sng">
            <a:solidFill>
              <a:srgbClr val="800000"/>
            </a:solidFill>
          </a:ln>
        </p:spPr>
        <p:txBody>
          <a:bodyPr wrap="square" rtlCol="0">
            <a:spAutoFit/>
          </a:bodyPr>
          <a:lstStyle/>
          <a:p>
            <a:r>
              <a:rPr lang="sv-SE" dirty="0">
                <a:latin typeface="Bradley Hand Bold"/>
                <a:cs typeface="Bradley Hand Bold"/>
              </a:rPr>
              <a:t>(</a:t>
            </a:r>
            <a:r>
              <a:rPr lang="sv-SE" b="1" dirty="0">
                <a:latin typeface="Bradley Hand Bold"/>
                <a:cs typeface="Bradley Hand Bold"/>
              </a:rPr>
              <a:t>-</a:t>
            </a:r>
            <a:r>
              <a:rPr lang="sv-SE" dirty="0">
                <a:latin typeface="Bradley Hand Bold"/>
                <a:cs typeface="Bradley Hand Bold"/>
              </a:rPr>
              <a:t>5, 3)</a:t>
            </a:r>
          </a:p>
        </p:txBody>
      </p:sp>
      <p:sp>
        <p:nvSpPr>
          <p:cNvPr id="12" name="textruta 11"/>
          <p:cNvSpPr txBox="1"/>
          <p:nvPr/>
        </p:nvSpPr>
        <p:spPr>
          <a:xfrm>
            <a:off x="3286576" y="4416321"/>
            <a:ext cx="838863" cy="369332"/>
          </a:xfrm>
          <a:prstGeom prst="rect">
            <a:avLst/>
          </a:prstGeom>
          <a:solidFill>
            <a:schemeClr val="bg1"/>
          </a:solidFill>
          <a:ln w="28575" cmpd="sng">
            <a:solidFill>
              <a:srgbClr val="800000"/>
            </a:solidFill>
          </a:ln>
        </p:spPr>
        <p:txBody>
          <a:bodyPr wrap="square" rtlCol="0">
            <a:spAutoFit/>
          </a:bodyPr>
          <a:lstStyle/>
          <a:p>
            <a:r>
              <a:rPr lang="sv-SE" dirty="0">
                <a:latin typeface="Bradley Hand Bold"/>
                <a:cs typeface="Bradley Hand Bold"/>
              </a:rPr>
              <a:t>(0, </a:t>
            </a:r>
            <a:r>
              <a:rPr lang="sv-SE" b="1" dirty="0">
                <a:latin typeface="Bradley Hand Bold"/>
                <a:cs typeface="Bradley Hand Bold"/>
              </a:rPr>
              <a:t>-</a:t>
            </a:r>
            <a:r>
              <a:rPr lang="sv-SE" dirty="0">
                <a:latin typeface="Bradley Hand Bold"/>
                <a:cs typeface="Bradley Hand Bold"/>
              </a:rPr>
              <a:t>3)</a:t>
            </a:r>
          </a:p>
        </p:txBody>
      </p:sp>
      <p:sp>
        <p:nvSpPr>
          <p:cNvPr id="13" name="textruta 12"/>
          <p:cNvSpPr txBox="1"/>
          <p:nvPr/>
        </p:nvSpPr>
        <p:spPr>
          <a:xfrm>
            <a:off x="6134796" y="4600987"/>
            <a:ext cx="997979" cy="369332"/>
          </a:xfrm>
          <a:prstGeom prst="rect">
            <a:avLst/>
          </a:prstGeom>
          <a:solidFill>
            <a:schemeClr val="bg1"/>
          </a:solidFill>
          <a:ln w="28575" cmpd="sng">
            <a:solidFill>
              <a:srgbClr val="800000"/>
            </a:solidFill>
          </a:ln>
        </p:spPr>
        <p:txBody>
          <a:bodyPr wrap="square" rtlCol="0">
            <a:spAutoFit/>
          </a:bodyPr>
          <a:lstStyle/>
          <a:p>
            <a:r>
              <a:rPr lang="sv-SE" dirty="0">
                <a:latin typeface="Bradley Hand Bold"/>
                <a:cs typeface="Bradley Hand Bold"/>
              </a:rPr>
              <a:t>(6, </a:t>
            </a:r>
            <a:r>
              <a:rPr lang="sv-SE" b="1" dirty="0">
                <a:latin typeface="Bradley Hand Bold"/>
                <a:cs typeface="Bradley Hand Bold"/>
              </a:rPr>
              <a:t>-</a:t>
            </a:r>
            <a:r>
              <a:rPr lang="sv-SE" dirty="0">
                <a:latin typeface="Bradley Hand Bold"/>
                <a:cs typeface="Bradley Hand Bold"/>
              </a:rPr>
              <a:t>2)</a:t>
            </a:r>
          </a:p>
        </p:txBody>
      </p:sp>
      <p:sp>
        <p:nvSpPr>
          <p:cNvPr id="14" name="Ellips 13"/>
          <p:cNvSpPr/>
          <p:nvPr/>
        </p:nvSpPr>
        <p:spPr>
          <a:xfrm>
            <a:off x="5694535" y="1909723"/>
            <a:ext cx="159115" cy="158763"/>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solidFill>
                <a:srgbClr val="800000"/>
              </a:solidFill>
            </a:endParaRPr>
          </a:p>
        </p:txBody>
      </p:sp>
      <p:sp>
        <p:nvSpPr>
          <p:cNvPr id="15" name="textruta 14"/>
          <p:cNvSpPr txBox="1"/>
          <p:nvPr/>
        </p:nvSpPr>
        <p:spPr>
          <a:xfrm>
            <a:off x="5257113" y="1430755"/>
            <a:ext cx="1033960" cy="369332"/>
          </a:xfrm>
          <a:prstGeom prst="rect">
            <a:avLst/>
          </a:prstGeom>
          <a:solidFill>
            <a:schemeClr val="bg1"/>
          </a:solidFill>
          <a:ln w="28575" cmpd="sng">
            <a:solidFill>
              <a:srgbClr val="800000"/>
            </a:solidFill>
          </a:ln>
        </p:spPr>
        <p:txBody>
          <a:bodyPr wrap="square" rtlCol="0">
            <a:spAutoFit/>
          </a:bodyPr>
          <a:lstStyle/>
          <a:p>
            <a:r>
              <a:rPr lang="sv-SE" dirty="0">
                <a:latin typeface="Bradley Hand Bold"/>
                <a:cs typeface="Bradley Hand Bold"/>
              </a:rPr>
              <a:t>(4;  5,5)</a:t>
            </a:r>
          </a:p>
        </p:txBody>
      </p:sp>
      <p:sp>
        <p:nvSpPr>
          <p:cNvPr id="16" name="Rektangel 15">
            <a:extLst>
              <a:ext uri="{FF2B5EF4-FFF2-40B4-BE49-F238E27FC236}">
                <a16:creationId xmlns:a16="http://schemas.microsoft.com/office/drawing/2014/main" id="{6BE5CDF1-9AEE-D94C-94A2-EDDC340348F5}"/>
              </a:ext>
            </a:extLst>
          </p:cNvPr>
          <p:cNvSpPr/>
          <p:nvPr/>
        </p:nvSpPr>
        <p:spPr>
          <a:xfrm>
            <a:off x="512548" y="254303"/>
            <a:ext cx="1090620" cy="400110"/>
          </a:xfrm>
          <a:prstGeom prst="rect">
            <a:avLst/>
          </a:prstGeom>
        </p:spPr>
        <p:txBody>
          <a:bodyPr wrap="none">
            <a:spAutoFit/>
          </a:bodyPr>
          <a:lstStyle/>
          <a:p>
            <a:r>
              <a:rPr lang="sv-SE" sz="2000" b="1" dirty="0">
                <a:solidFill>
                  <a:srgbClr val="8E2503"/>
                </a:solidFill>
                <a:latin typeface="+mj-lt"/>
              </a:rPr>
              <a:t>Exempel</a:t>
            </a:r>
            <a:endParaRPr lang="sv-SE" sz="2000" dirty="0">
              <a:solidFill>
                <a:srgbClr val="8E2503"/>
              </a:solidFill>
              <a:effectLst/>
              <a:latin typeface="+mj-lt"/>
            </a:endParaRPr>
          </a:p>
        </p:txBody>
      </p:sp>
      <p:pic>
        <p:nvPicPr>
          <p:cNvPr id="17" name="Bildobjekt 16">
            <a:extLst>
              <a:ext uri="{FF2B5EF4-FFF2-40B4-BE49-F238E27FC236}">
                <a16:creationId xmlns:a16="http://schemas.microsoft.com/office/drawing/2014/main" id="{43D16C89-0BA1-AF4C-93D8-B1E7EEE94B29}"/>
              </a:ext>
            </a:extLst>
          </p:cNvPr>
          <p:cNvPicPr>
            <a:picLocks noChangeAspect="1"/>
          </p:cNvPicPr>
          <p:nvPr/>
        </p:nvPicPr>
        <p:blipFill>
          <a:blip r:embed="rId3"/>
          <a:stretch>
            <a:fillRect/>
          </a:stretch>
        </p:blipFill>
        <p:spPr>
          <a:xfrm>
            <a:off x="7686809" y="259150"/>
            <a:ext cx="1161498" cy="384895"/>
          </a:xfrm>
          <a:prstGeom prst="rect">
            <a:avLst/>
          </a:prstGeom>
        </p:spPr>
      </p:pic>
    </p:spTree>
    <p:extLst>
      <p:ext uri="{BB962C8B-B14F-4D97-AF65-F5344CB8AC3E}">
        <p14:creationId xmlns:p14="http://schemas.microsoft.com/office/powerpoint/2010/main" val="232506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728391" y="341237"/>
            <a:ext cx="1730387" cy="369332"/>
          </a:xfrm>
          <a:prstGeom prst="rect">
            <a:avLst/>
          </a:prstGeom>
        </p:spPr>
        <p:txBody>
          <a:bodyPr wrap="none">
            <a:spAutoFit/>
          </a:bodyPr>
          <a:lstStyle/>
          <a:p>
            <a:r>
              <a:rPr lang="sv-SE" b="1" dirty="0">
                <a:solidFill>
                  <a:srgbClr val="800000"/>
                </a:solidFill>
              </a:rPr>
              <a:t>Proportionalitet</a:t>
            </a:r>
          </a:p>
        </p:txBody>
      </p:sp>
      <p:sp>
        <p:nvSpPr>
          <p:cNvPr id="3" name="Rektangel 2"/>
          <p:cNvSpPr/>
          <p:nvPr/>
        </p:nvSpPr>
        <p:spPr>
          <a:xfrm>
            <a:off x="2264665" y="1658252"/>
            <a:ext cx="4733236" cy="369332"/>
          </a:xfrm>
          <a:prstGeom prst="rect">
            <a:avLst/>
          </a:prstGeom>
        </p:spPr>
        <p:txBody>
          <a:bodyPr wrap="square">
            <a:spAutoFit/>
          </a:bodyPr>
          <a:lstStyle/>
          <a:p>
            <a:r>
              <a:rPr lang="sv-SE" dirty="0"/>
              <a:t>Priset sägs då vara </a:t>
            </a:r>
            <a:r>
              <a:rPr lang="sv-SE" b="1" i="1" dirty="0">
                <a:solidFill>
                  <a:srgbClr val="800000"/>
                </a:solidFill>
              </a:rPr>
              <a:t>proportionellt</a:t>
            </a:r>
            <a:r>
              <a:rPr lang="sv-SE" dirty="0"/>
              <a:t> mot vikten.</a:t>
            </a:r>
          </a:p>
        </p:txBody>
      </p:sp>
      <p:sp>
        <p:nvSpPr>
          <p:cNvPr id="8" name="Rektangel 7"/>
          <p:cNvSpPr/>
          <p:nvPr/>
        </p:nvSpPr>
        <p:spPr>
          <a:xfrm>
            <a:off x="619372" y="5039826"/>
            <a:ext cx="2129063" cy="923330"/>
          </a:xfrm>
          <a:prstGeom prst="rect">
            <a:avLst/>
          </a:prstGeom>
        </p:spPr>
        <p:txBody>
          <a:bodyPr wrap="square">
            <a:spAutoFit/>
          </a:bodyPr>
          <a:lstStyle/>
          <a:p>
            <a:r>
              <a:rPr lang="sv-SE" dirty="0"/>
              <a:t>När vi ritar linjen, </a:t>
            </a:r>
            <a:r>
              <a:rPr lang="sv-SE" i="1" dirty="0">
                <a:solidFill>
                  <a:srgbClr val="C00000"/>
                </a:solidFill>
              </a:rPr>
              <a:t>grafen</a:t>
            </a:r>
            <a:r>
              <a:rPr lang="sv-SE" dirty="0"/>
              <a:t>, så ser vi att den börjar i origo.</a:t>
            </a:r>
          </a:p>
        </p:txBody>
      </p:sp>
      <p:sp>
        <p:nvSpPr>
          <p:cNvPr id="9" name="Rektangel 8"/>
          <p:cNvSpPr/>
          <p:nvPr/>
        </p:nvSpPr>
        <p:spPr>
          <a:xfrm>
            <a:off x="5849852" y="2617725"/>
            <a:ext cx="3225161" cy="830997"/>
          </a:xfrm>
          <a:prstGeom prst="rect">
            <a:avLst/>
          </a:prstGeom>
        </p:spPr>
        <p:txBody>
          <a:bodyPr wrap="square">
            <a:spAutoFit/>
          </a:bodyPr>
          <a:lstStyle/>
          <a:p>
            <a:r>
              <a:rPr lang="sv-SE" sz="1600" dirty="0"/>
              <a:t>Det kan vi visa i ett koordinatsystem. </a:t>
            </a:r>
          </a:p>
          <a:p>
            <a:r>
              <a:rPr lang="sv-SE" sz="1600" dirty="0"/>
              <a:t>Vi skriver antalet kilogram längs </a:t>
            </a:r>
          </a:p>
          <a:p>
            <a:r>
              <a:rPr lang="sv-SE" sz="1600" i="1" dirty="0"/>
              <a:t>x</a:t>
            </a:r>
            <a:r>
              <a:rPr lang="sv-SE" sz="1600" dirty="0"/>
              <a:t>-axeln och kostnaden längs </a:t>
            </a:r>
            <a:r>
              <a:rPr lang="sv-SE" sz="1600" i="1" dirty="0"/>
              <a:t>y</a:t>
            </a:r>
            <a:r>
              <a:rPr lang="sv-SE" sz="1600" dirty="0"/>
              <a:t>-axeln.</a:t>
            </a:r>
          </a:p>
        </p:txBody>
      </p:sp>
      <p:sp>
        <p:nvSpPr>
          <p:cNvPr id="10" name="Rektangel 9"/>
          <p:cNvSpPr/>
          <p:nvPr/>
        </p:nvSpPr>
        <p:spPr>
          <a:xfrm>
            <a:off x="623493" y="4085951"/>
            <a:ext cx="1824731" cy="923330"/>
          </a:xfrm>
          <a:prstGeom prst="rect">
            <a:avLst/>
          </a:prstGeom>
        </p:spPr>
        <p:txBody>
          <a:bodyPr wrap="square">
            <a:spAutoFit/>
          </a:bodyPr>
          <a:lstStyle/>
          <a:p>
            <a:r>
              <a:rPr lang="sv-SE" dirty="0"/>
              <a:t>Vi ser att de tre punkterna ligger på en rät linje.</a:t>
            </a:r>
          </a:p>
        </p:txBody>
      </p:sp>
      <p:grpSp>
        <p:nvGrpSpPr>
          <p:cNvPr id="17" name="Grupp 16"/>
          <p:cNvGrpSpPr/>
          <p:nvPr/>
        </p:nvGrpSpPr>
        <p:grpSpPr>
          <a:xfrm>
            <a:off x="806170" y="614223"/>
            <a:ext cx="6665147" cy="1234497"/>
            <a:chOff x="806170" y="614223"/>
            <a:chExt cx="6665147" cy="1234497"/>
          </a:xfrm>
        </p:grpSpPr>
        <p:sp>
          <p:nvSpPr>
            <p:cNvPr id="4" name="Rektangel 3"/>
            <p:cNvSpPr/>
            <p:nvPr/>
          </p:nvSpPr>
          <p:spPr>
            <a:xfrm>
              <a:off x="2264665" y="925390"/>
              <a:ext cx="5206652" cy="923330"/>
            </a:xfrm>
            <a:prstGeom prst="rect">
              <a:avLst/>
            </a:prstGeom>
          </p:spPr>
          <p:txBody>
            <a:bodyPr wrap="square">
              <a:spAutoFit/>
            </a:bodyPr>
            <a:lstStyle/>
            <a:p>
              <a:r>
                <a:rPr lang="sv-SE" dirty="0"/>
                <a:t>En dag kostar äpplen 15 kr/kg. För 2 kg får man betala 30 kr och för 3 kg får man betala 45 kr och så vidare.</a:t>
              </a:r>
            </a:p>
            <a:p>
              <a:r>
                <a:rPr lang="sv-SE" dirty="0"/>
                <a:t> </a:t>
              </a:r>
            </a:p>
          </p:txBody>
        </p:sp>
        <p:pic>
          <p:nvPicPr>
            <p:cNvPr id="16" name="Bildobjekt 15"/>
            <p:cNvPicPr>
              <a:picLocks noChangeAspect="1"/>
            </p:cNvPicPr>
            <p:nvPr/>
          </p:nvPicPr>
          <p:blipFill>
            <a:blip r:embed="rId2"/>
            <a:stretch>
              <a:fillRect/>
            </a:stretch>
          </p:blipFill>
          <p:spPr>
            <a:xfrm>
              <a:off x="806170" y="614223"/>
              <a:ext cx="1234497" cy="1234497"/>
            </a:xfrm>
            <a:prstGeom prst="rect">
              <a:avLst/>
            </a:prstGeom>
          </p:spPr>
        </p:pic>
      </p:grpSp>
      <p:grpSp>
        <p:nvGrpSpPr>
          <p:cNvPr id="5" name="Grupp 4">
            <a:extLst>
              <a:ext uri="{FF2B5EF4-FFF2-40B4-BE49-F238E27FC236}">
                <a16:creationId xmlns:a16="http://schemas.microsoft.com/office/drawing/2014/main" id="{65BBA73A-1BF3-1648-8AEA-037A71762608}"/>
              </a:ext>
            </a:extLst>
          </p:cNvPr>
          <p:cNvGrpSpPr/>
          <p:nvPr/>
        </p:nvGrpSpPr>
        <p:grpSpPr>
          <a:xfrm>
            <a:off x="2832504" y="2294298"/>
            <a:ext cx="1791773" cy="1334781"/>
            <a:chOff x="2832504" y="2294298"/>
            <a:chExt cx="1791773" cy="1334781"/>
          </a:xfrm>
        </p:grpSpPr>
        <p:pic>
          <p:nvPicPr>
            <p:cNvPr id="6" name="Bildobjekt 5"/>
            <p:cNvPicPr>
              <a:picLocks noChangeAspect="1"/>
            </p:cNvPicPr>
            <p:nvPr/>
          </p:nvPicPr>
          <p:blipFill>
            <a:blip r:embed="rId3"/>
            <a:stretch>
              <a:fillRect/>
            </a:stretch>
          </p:blipFill>
          <p:spPr>
            <a:xfrm>
              <a:off x="2832504" y="2294298"/>
              <a:ext cx="1791773" cy="1334781"/>
            </a:xfrm>
            <a:prstGeom prst="rect">
              <a:avLst/>
            </a:prstGeom>
          </p:spPr>
        </p:pic>
        <p:pic>
          <p:nvPicPr>
            <p:cNvPr id="18" name="Bildobjekt 17">
              <a:extLst>
                <a:ext uri="{FF2B5EF4-FFF2-40B4-BE49-F238E27FC236}">
                  <a16:creationId xmlns:a16="http://schemas.microsoft.com/office/drawing/2014/main" id="{190B6586-EC56-934F-BFF1-EFE809589C34}"/>
                </a:ext>
              </a:extLst>
            </p:cNvPr>
            <p:cNvPicPr>
              <a:picLocks noChangeAspect="1"/>
            </p:cNvPicPr>
            <p:nvPr/>
          </p:nvPicPr>
          <p:blipFill rotWithShape="1">
            <a:blip r:embed="rId3"/>
            <a:srcRect l="2870" t="28587" r="75151" b="51363"/>
            <a:stretch/>
          </p:blipFill>
          <p:spPr>
            <a:xfrm>
              <a:off x="4037050" y="2685743"/>
              <a:ext cx="393820" cy="267631"/>
            </a:xfrm>
            <a:prstGeom prst="rect">
              <a:avLst/>
            </a:prstGeom>
          </p:spPr>
        </p:pic>
        <p:pic>
          <p:nvPicPr>
            <p:cNvPr id="19" name="Bildobjekt 18">
              <a:extLst>
                <a:ext uri="{FF2B5EF4-FFF2-40B4-BE49-F238E27FC236}">
                  <a16:creationId xmlns:a16="http://schemas.microsoft.com/office/drawing/2014/main" id="{2089034A-207C-F64C-9646-216F202ED6BD}"/>
                </a:ext>
              </a:extLst>
            </p:cNvPr>
            <p:cNvPicPr>
              <a:picLocks noChangeAspect="1"/>
            </p:cNvPicPr>
            <p:nvPr/>
          </p:nvPicPr>
          <p:blipFill rotWithShape="1">
            <a:blip r:embed="rId3"/>
            <a:srcRect l="2870" t="28587" r="75151" b="51363"/>
            <a:stretch/>
          </p:blipFill>
          <p:spPr>
            <a:xfrm>
              <a:off x="3091303" y="3323982"/>
              <a:ext cx="393820" cy="267631"/>
            </a:xfrm>
            <a:prstGeom prst="rect">
              <a:avLst/>
            </a:prstGeom>
          </p:spPr>
        </p:pic>
        <p:pic>
          <p:nvPicPr>
            <p:cNvPr id="20" name="Bildobjekt 19">
              <a:extLst>
                <a:ext uri="{FF2B5EF4-FFF2-40B4-BE49-F238E27FC236}">
                  <a16:creationId xmlns:a16="http://schemas.microsoft.com/office/drawing/2014/main" id="{EE6827F9-3E9C-7542-96DA-C68AE3D3077A}"/>
                </a:ext>
              </a:extLst>
            </p:cNvPr>
            <p:cNvPicPr>
              <a:picLocks noChangeAspect="1"/>
            </p:cNvPicPr>
            <p:nvPr/>
          </p:nvPicPr>
          <p:blipFill rotWithShape="1">
            <a:blip r:embed="rId3"/>
            <a:srcRect l="2870" t="28587" r="75151" b="51363"/>
            <a:stretch/>
          </p:blipFill>
          <p:spPr>
            <a:xfrm>
              <a:off x="3155694" y="2987057"/>
              <a:ext cx="393820" cy="267631"/>
            </a:xfrm>
            <a:prstGeom prst="rect">
              <a:avLst/>
            </a:prstGeom>
          </p:spPr>
        </p:pic>
        <p:pic>
          <p:nvPicPr>
            <p:cNvPr id="21" name="Bildobjekt 20">
              <a:extLst>
                <a:ext uri="{FF2B5EF4-FFF2-40B4-BE49-F238E27FC236}">
                  <a16:creationId xmlns:a16="http://schemas.microsoft.com/office/drawing/2014/main" id="{CB75B61C-4B7B-7E4F-A72F-E387A5D0C96E}"/>
                </a:ext>
              </a:extLst>
            </p:cNvPr>
            <p:cNvPicPr>
              <a:picLocks noChangeAspect="1"/>
            </p:cNvPicPr>
            <p:nvPr/>
          </p:nvPicPr>
          <p:blipFill rotWithShape="1">
            <a:blip r:embed="rId3"/>
            <a:srcRect l="2870" t="28587" r="75151" b="51363"/>
            <a:stretch/>
          </p:blipFill>
          <p:spPr>
            <a:xfrm>
              <a:off x="3091303" y="2679314"/>
              <a:ext cx="393820" cy="267631"/>
            </a:xfrm>
            <a:prstGeom prst="rect">
              <a:avLst/>
            </a:prstGeom>
          </p:spPr>
        </p:pic>
        <p:pic>
          <p:nvPicPr>
            <p:cNvPr id="22" name="Bildobjekt 21">
              <a:extLst>
                <a:ext uri="{FF2B5EF4-FFF2-40B4-BE49-F238E27FC236}">
                  <a16:creationId xmlns:a16="http://schemas.microsoft.com/office/drawing/2014/main" id="{9D62433A-539B-4C48-BC4C-52DCE66479FB}"/>
                </a:ext>
              </a:extLst>
            </p:cNvPr>
            <p:cNvPicPr>
              <a:picLocks noChangeAspect="1"/>
            </p:cNvPicPr>
            <p:nvPr/>
          </p:nvPicPr>
          <p:blipFill rotWithShape="1">
            <a:blip r:embed="rId3"/>
            <a:srcRect l="2870" t="28587" r="75151" b="51363"/>
            <a:stretch/>
          </p:blipFill>
          <p:spPr>
            <a:xfrm>
              <a:off x="3996539" y="2999637"/>
              <a:ext cx="393820" cy="267631"/>
            </a:xfrm>
            <a:prstGeom prst="rect">
              <a:avLst/>
            </a:prstGeom>
          </p:spPr>
        </p:pic>
        <p:pic>
          <p:nvPicPr>
            <p:cNvPr id="23" name="Bildobjekt 22">
              <a:extLst>
                <a:ext uri="{FF2B5EF4-FFF2-40B4-BE49-F238E27FC236}">
                  <a16:creationId xmlns:a16="http://schemas.microsoft.com/office/drawing/2014/main" id="{D7AF06F4-698D-F94E-A9F9-6DCDEA6E6499}"/>
                </a:ext>
              </a:extLst>
            </p:cNvPr>
            <p:cNvPicPr>
              <a:picLocks noChangeAspect="1"/>
            </p:cNvPicPr>
            <p:nvPr/>
          </p:nvPicPr>
          <p:blipFill rotWithShape="1">
            <a:blip r:embed="rId3"/>
            <a:srcRect l="2870" t="28587" r="75151" b="51363"/>
            <a:stretch/>
          </p:blipFill>
          <p:spPr>
            <a:xfrm>
              <a:off x="3996539" y="3329771"/>
              <a:ext cx="393820" cy="267631"/>
            </a:xfrm>
            <a:prstGeom prst="rect">
              <a:avLst/>
            </a:prstGeom>
          </p:spPr>
        </p:pic>
      </p:grpSp>
      <p:grpSp>
        <p:nvGrpSpPr>
          <p:cNvPr id="11" name="Grupp 10">
            <a:extLst>
              <a:ext uri="{FF2B5EF4-FFF2-40B4-BE49-F238E27FC236}">
                <a16:creationId xmlns:a16="http://schemas.microsoft.com/office/drawing/2014/main" id="{FACCA4D2-5EED-7948-AEC7-807FFEE44A77}"/>
              </a:ext>
            </a:extLst>
          </p:cNvPr>
          <p:cNvGrpSpPr/>
          <p:nvPr/>
        </p:nvGrpSpPr>
        <p:grpSpPr>
          <a:xfrm>
            <a:off x="4631283" y="2319626"/>
            <a:ext cx="1179485" cy="1277776"/>
            <a:chOff x="4631283" y="2319626"/>
            <a:chExt cx="1179485" cy="1277776"/>
          </a:xfrm>
        </p:grpSpPr>
        <p:pic>
          <p:nvPicPr>
            <p:cNvPr id="7" name="Bildobjekt 6"/>
            <p:cNvPicPr>
              <a:picLocks noChangeAspect="1"/>
            </p:cNvPicPr>
            <p:nvPr/>
          </p:nvPicPr>
          <p:blipFill>
            <a:blip r:embed="rId4"/>
            <a:stretch>
              <a:fillRect/>
            </a:stretch>
          </p:blipFill>
          <p:spPr>
            <a:xfrm>
              <a:off x="4631283" y="2319626"/>
              <a:ext cx="1179485" cy="1277776"/>
            </a:xfrm>
            <a:prstGeom prst="rect">
              <a:avLst/>
            </a:prstGeom>
          </p:spPr>
        </p:pic>
        <p:pic>
          <p:nvPicPr>
            <p:cNvPr id="24" name="Bildobjekt 23">
              <a:extLst>
                <a:ext uri="{FF2B5EF4-FFF2-40B4-BE49-F238E27FC236}">
                  <a16:creationId xmlns:a16="http://schemas.microsoft.com/office/drawing/2014/main" id="{55B1BCFA-C24E-804A-B23A-5072798227DC}"/>
                </a:ext>
              </a:extLst>
            </p:cNvPr>
            <p:cNvPicPr>
              <a:picLocks noChangeAspect="1"/>
            </p:cNvPicPr>
            <p:nvPr/>
          </p:nvPicPr>
          <p:blipFill rotWithShape="1">
            <a:blip r:embed="rId3"/>
            <a:srcRect l="2870" t="28587" r="75151" b="51363"/>
            <a:stretch/>
          </p:blipFill>
          <p:spPr>
            <a:xfrm>
              <a:off x="4979293" y="2675167"/>
              <a:ext cx="518681" cy="267631"/>
            </a:xfrm>
            <a:prstGeom prst="rect">
              <a:avLst/>
            </a:prstGeom>
          </p:spPr>
        </p:pic>
        <p:pic>
          <p:nvPicPr>
            <p:cNvPr id="25" name="Bildobjekt 24">
              <a:extLst>
                <a:ext uri="{FF2B5EF4-FFF2-40B4-BE49-F238E27FC236}">
                  <a16:creationId xmlns:a16="http://schemas.microsoft.com/office/drawing/2014/main" id="{60CA83D2-15A8-2749-803E-2163DEEB5129}"/>
                </a:ext>
              </a:extLst>
            </p:cNvPr>
            <p:cNvPicPr>
              <a:picLocks noChangeAspect="1"/>
            </p:cNvPicPr>
            <p:nvPr/>
          </p:nvPicPr>
          <p:blipFill rotWithShape="1">
            <a:blip r:embed="rId3"/>
            <a:srcRect l="2870" t="28587" r="75151" b="51363"/>
            <a:stretch/>
          </p:blipFill>
          <p:spPr>
            <a:xfrm>
              <a:off x="4970231" y="2997450"/>
              <a:ext cx="518681" cy="267631"/>
            </a:xfrm>
            <a:prstGeom prst="rect">
              <a:avLst/>
            </a:prstGeom>
          </p:spPr>
        </p:pic>
        <p:pic>
          <p:nvPicPr>
            <p:cNvPr id="26" name="Bildobjekt 25">
              <a:extLst>
                <a:ext uri="{FF2B5EF4-FFF2-40B4-BE49-F238E27FC236}">
                  <a16:creationId xmlns:a16="http://schemas.microsoft.com/office/drawing/2014/main" id="{2E392F4C-F4D4-764A-8EB8-1B83B02694A6}"/>
                </a:ext>
              </a:extLst>
            </p:cNvPr>
            <p:cNvPicPr>
              <a:picLocks noChangeAspect="1"/>
            </p:cNvPicPr>
            <p:nvPr/>
          </p:nvPicPr>
          <p:blipFill rotWithShape="1">
            <a:blip r:embed="rId3"/>
            <a:srcRect l="2870" t="28587" r="75151" b="51363"/>
            <a:stretch/>
          </p:blipFill>
          <p:spPr>
            <a:xfrm>
              <a:off x="4952350" y="3319733"/>
              <a:ext cx="518681" cy="267631"/>
            </a:xfrm>
            <a:prstGeom prst="rect">
              <a:avLst/>
            </a:prstGeom>
          </p:spPr>
        </p:pic>
      </p:grpSp>
      <p:sp>
        <p:nvSpPr>
          <p:cNvPr id="14" name="textruta 13">
            <a:extLst>
              <a:ext uri="{FF2B5EF4-FFF2-40B4-BE49-F238E27FC236}">
                <a16:creationId xmlns:a16="http://schemas.microsoft.com/office/drawing/2014/main" id="{9411B6BF-BA64-094E-BA50-047D8FF850AF}"/>
              </a:ext>
            </a:extLst>
          </p:cNvPr>
          <p:cNvSpPr txBox="1"/>
          <p:nvPr/>
        </p:nvSpPr>
        <p:spPr>
          <a:xfrm>
            <a:off x="3161368" y="2617725"/>
            <a:ext cx="332285" cy="369332"/>
          </a:xfrm>
          <a:prstGeom prst="rect">
            <a:avLst/>
          </a:prstGeom>
          <a:noFill/>
        </p:spPr>
        <p:txBody>
          <a:bodyPr wrap="square" rtlCol="0">
            <a:spAutoFit/>
          </a:bodyPr>
          <a:lstStyle/>
          <a:p>
            <a:r>
              <a:rPr lang="sv-SE" dirty="0"/>
              <a:t>1</a:t>
            </a:r>
          </a:p>
        </p:txBody>
      </p:sp>
      <p:sp>
        <p:nvSpPr>
          <p:cNvPr id="27" name="textruta 26">
            <a:extLst>
              <a:ext uri="{FF2B5EF4-FFF2-40B4-BE49-F238E27FC236}">
                <a16:creationId xmlns:a16="http://schemas.microsoft.com/office/drawing/2014/main" id="{8D4FCF16-3207-8E46-8F77-0CE699067663}"/>
              </a:ext>
            </a:extLst>
          </p:cNvPr>
          <p:cNvSpPr txBox="1"/>
          <p:nvPr/>
        </p:nvSpPr>
        <p:spPr>
          <a:xfrm>
            <a:off x="4009062" y="2628097"/>
            <a:ext cx="451049" cy="369332"/>
          </a:xfrm>
          <a:prstGeom prst="rect">
            <a:avLst/>
          </a:prstGeom>
          <a:noFill/>
        </p:spPr>
        <p:txBody>
          <a:bodyPr wrap="square" rtlCol="0">
            <a:spAutoFit/>
          </a:bodyPr>
          <a:lstStyle/>
          <a:p>
            <a:r>
              <a:rPr lang="sv-SE" dirty="0"/>
              <a:t>15</a:t>
            </a:r>
          </a:p>
        </p:txBody>
      </p:sp>
      <p:sp>
        <p:nvSpPr>
          <p:cNvPr id="28" name="textruta 27">
            <a:extLst>
              <a:ext uri="{FF2B5EF4-FFF2-40B4-BE49-F238E27FC236}">
                <a16:creationId xmlns:a16="http://schemas.microsoft.com/office/drawing/2014/main" id="{D67121AF-3E7B-4944-B3E0-9A7F160394AC}"/>
              </a:ext>
            </a:extLst>
          </p:cNvPr>
          <p:cNvSpPr txBox="1"/>
          <p:nvPr/>
        </p:nvSpPr>
        <p:spPr>
          <a:xfrm>
            <a:off x="3159391" y="2940029"/>
            <a:ext cx="332285" cy="369332"/>
          </a:xfrm>
          <a:prstGeom prst="rect">
            <a:avLst/>
          </a:prstGeom>
          <a:noFill/>
        </p:spPr>
        <p:txBody>
          <a:bodyPr wrap="square" rtlCol="0">
            <a:spAutoFit/>
          </a:bodyPr>
          <a:lstStyle/>
          <a:p>
            <a:r>
              <a:rPr lang="sv-SE" dirty="0"/>
              <a:t>2</a:t>
            </a:r>
          </a:p>
        </p:txBody>
      </p:sp>
      <p:sp>
        <p:nvSpPr>
          <p:cNvPr id="29" name="textruta 28">
            <a:extLst>
              <a:ext uri="{FF2B5EF4-FFF2-40B4-BE49-F238E27FC236}">
                <a16:creationId xmlns:a16="http://schemas.microsoft.com/office/drawing/2014/main" id="{BB6B8552-B434-5E44-BED0-6FB78BE6E35D}"/>
              </a:ext>
            </a:extLst>
          </p:cNvPr>
          <p:cNvSpPr txBox="1"/>
          <p:nvPr/>
        </p:nvSpPr>
        <p:spPr>
          <a:xfrm>
            <a:off x="4007085" y="2950401"/>
            <a:ext cx="451049" cy="369332"/>
          </a:xfrm>
          <a:prstGeom prst="rect">
            <a:avLst/>
          </a:prstGeom>
          <a:noFill/>
        </p:spPr>
        <p:txBody>
          <a:bodyPr wrap="square" rtlCol="0">
            <a:spAutoFit/>
          </a:bodyPr>
          <a:lstStyle/>
          <a:p>
            <a:r>
              <a:rPr lang="sv-SE" dirty="0"/>
              <a:t>30</a:t>
            </a:r>
          </a:p>
        </p:txBody>
      </p:sp>
      <p:sp>
        <p:nvSpPr>
          <p:cNvPr id="30" name="textruta 29">
            <a:extLst>
              <a:ext uri="{FF2B5EF4-FFF2-40B4-BE49-F238E27FC236}">
                <a16:creationId xmlns:a16="http://schemas.microsoft.com/office/drawing/2014/main" id="{35199F6C-529C-6F45-82F3-FF0AB240E088}"/>
              </a:ext>
            </a:extLst>
          </p:cNvPr>
          <p:cNvSpPr txBox="1"/>
          <p:nvPr/>
        </p:nvSpPr>
        <p:spPr>
          <a:xfrm>
            <a:off x="3151699" y="3267428"/>
            <a:ext cx="332285" cy="369332"/>
          </a:xfrm>
          <a:prstGeom prst="rect">
            <a:avLst/>
          </a:prstGeom>
          <a:noFill/>
        </p:spPr>
        <p:txBody>
          <a:bodyPr wrap="square" rtlCol="0">
            <a:spAutoFit/>
          </a:bodyPr>
          <a:lstStyle/>
          <a:p>
            <a:r>
              <a:rPr lang="sv-SE" dirty="0"/>
              <a:t>3</a:t>
            </a:r>
          </a:p>
        </p:txBody>
      </p:sp>
      <p:sp>
        <p:nvSpPr>
          <p:cNvPr id="31" name="textruta 30">
            <a:extLst>
              <a:ext uri="{FF2B5EF4-FFF2-40B4-BE49-F238E27FC236}">
                <a16:creationId xmlns:a16="http://schemas.microsoft.com/office/drawing/2014/main" id="{BD6814C9-20BC-8043-8431-487926D95EA5}"/>
              </a:ext>
            </a:extLst>
          </p:cNvPr>
          <p:cNvSpPr txBox="1"/>
          <p:nvPr/>
        </p:nvSpPr>
        <p:spPr>
          <a:xfrm>
            <a:off x="3999393" y="3277800"/>
            <a:ext cx="451049" cy="369332"/>
          </a:xfrm>
          <a:prstGeom prst="rect">
            <a:avLst/>
          </a:prstGeom>
          <a:noFill/>
        </p:spPr>
        <p:txBody>
          <a:bodyPr wrap="square" rtlCol="0">
            <a:spAutoFit/>
          </a:bodyPr>
          <a:lstStyle/>
          <a:p>
            <a:r>
              <a:rPr lang="sv-SE" dirty="0"/>
              <a:t>45</a:t>
            </a:r>
          </a:p>
        </p:txBody>
      </p:sp>
      <p:sp>
        <p:nvSpPr>
          <p:cNvPr id="34" name="textruta 33">
            <a:extLst>
              <a:ext uri="{FF2B5EF4-FFF2-40B4-BE49-F238E27FC236}">
                <a16:creationId xmlns:a16="http://schemas.microsoft.com/office/drawing/2014/main" id="{93654A36-CAB7-B74A-967D-F0A0E7B06861}"/>
              </a:ext>
            </a:extLst>
          </p:cNvPr>
          <p:cNvSpPr txBox="1"/>
          <p:nvPr/>
        </p:nvSpPr>
        <p:spPr>
          <a:xfrm>
            <a:off x="4818588" y="2624316"/>
            <a:ext cx="849579" cy="369332"/>
          </a:xfrm>
          <a:prstGeom prst="rect">
            <a:avLst/>
          </a:prstGeom>
          <a:noFill/>
        </p:spPr>
        <p:txBody>
          <a:bodyPr wrap="square" rtlCol="0">
            <a:spAutoFit/>
          </a:bodyPr>
          <a:lstStyle/>
          <a:p>
            <a:r>
              <a:rPr lang="sv-SE" dirty="0"/>
              <a:t>(1, 15)</a:t>
            </a:r>
          </a:p>
        </p:txBody>
      </p:sp>
      <p:sp>
        <p:nvSpPr>
          <p:cNvPr id="35" name="textruta 34">
            <a:extLst>
              <a:ext uri="{FF2B5EF4-FFF2-40B4-BE49-F238E27FC236}">
                <a16:creationId xmlns:a16="http://schemas.microsoft.com/office/drawing/2014/main" id="{920E9563-28C8-0446-B3E1-47213A6CB725}"/>
              </a:ext>
            </a:extLst>
          </p:cNvPr>
          <p:cNvSpPr txBox="1"/>
          <p:nvPr/>
        </p:nvSpPr>
        <p:spPr>
          <a:xfrm>
            <a:off x="4815778" y="2929006"/>
            <a:ext cx="849579" cy="369332"/>
          </a:xfrm>
          <a:prstGeom prst="rect">
            <a:avLst/>
          </a:prstGeom>
          <a:noFill/>
        </p:spPr>
        <p:txBody>
          <a:bodyPr wrap="square" rtlCol="0">
            <a:spAutoFit/>
          </a:bodyPr>
          <a:lstStyle/>
          <a:p>
            <a:r>
              <a:rPr lang="sv-SE" dirty="0"/>
              <a:t>(2, 30)</a:t>
            </a:r>
          </a:p>
        </p:txBody>
      </p:sp>
      <p:sp>
        <p:nvSpPr>
          <p:cNvPr id="36" name="textruta 35">
            <a:extLst>
              <a:ext uri="{FF2B5EF4-FFF2-40B4-BE49-F238E27FC236}">
                <a16:creationId xmlns:a16="http://schemas.microsoft.com/office/drawing/2014/main" id="{5760A646-E733-DD43-A50F-4449C28FD29D}"/>
              </a:ext>
            </a:extLst>
          </p:cNvPr>
          <p:cNvSpPr txBox="1"/>
          <p:nvPr/>
        </p:nvSpPr>
        <p:spPr>
          <a:xfrm>
            <a:off x="4808772" y="3247487"/>
            <a:ext cx="849579" cy="369332"/>
          </a:xfrm>
          <a:prstGeom prst="rect">
            <a:avLst/>
          </a:prstGeom>
          <a:noFill/>
        </p:spPr>
        <p:txBody>
          <a:bodyPr wrap="square" rtlCol="0">
            <a:spAutoFit/>
          </a:bodyPr>
          <a:lstStyle/>
          <a:p>
            <a:r>
              <a:rPr lang="sv-SE" dirty="0"/>
              <a:t>(3, 45)</a:t>
            </a:r>
          </a:p>
        </p:txBody>
      </p:sp>
      <p:pic>
        <p:nvPicPr>
          <p:cNvPr id="38" name="Bildobjekt 37">
            <a:extLst>
              <a:ext uri="{FF2B5EF4-FFF2-40B4-BE49-F238E27FC236}">
                <a16:creationId xmlns:a16="http://schemas.microsoft.com/office/drawing/2014/main" id="{31E8F216-81D4-B942-8608-6185388F6AE4}"/>
              </a:ext>
            </a:extLst>
          </p:cNvPr>
          <p:cNvPicPr>
            <a:picLocks noChangeAspect="1"/>
          </p:cNvPicPr>
          <p:nvPr/>
        </p:nvPicPr>
        <p:blipFill>
          <a:blip r:embed="rId5"/>
          <a:stretch>
            <a:fillRect/>
          </a:stretch>
        </p:blipFill>
        <p:spPr>
          <a:xfrm>
            <a:off x="3206824" y="3835082"/>
            <a:ext cx="2051569" cy="2845241"/>
          </a:xfrm>
          <a:prstGeom prst="rect">
            <a:avLst/>
          </a:prstGeom>
        </p:spPr>
      </p:pic>
      <p:pic>
        <p:nvPicPr>
          <p:cNvPr id="39" name="Bildobjekt 38">
            <a:extLst>
              <a:ext uri="{FF2B5EF4-FFF2-40B4-BE49-F238E27FC236}">
                <a16:creationId xmlns:a16="http://schemas.microsoft.com/office/drawing/2014/main" id="{2FD163E7-F9B5-8345-9A26-E3D6C77A8899}"/>
              </a:ext>
            </a:extLst>
          </p:cNvPr>
          <p:cNvPicPr>
            <a:picLocks noChangeAspect="1"/>
          </p:cNvPicPr>
          <p:nvPr/>
        </p:nvPicPr>
        <p:blipFill>
          <a:blip r:embed="rId6">
            <a:alphaModFix/>
          </a:blip>
          <a:stretch>
            <a:fillRect/>
          </a:stretch>
        </p:blipFill>
        <p:spPr>
          <a:xfrm>
            <a:off x="3168076" y="3884142"/>
            <a:ext cx="2129063" cy="2796182"/>
          </a:xfrm>
          <a:prstGeom prst="rect">
            <a:avLst/>
          </a:prstGeom>
        </p:spPr>
      </p:pic>
      <p:sp>
        <p:nvSpPr>
          <p:cNvPr id="40" name="Rektangel 39">
            <a:extLst>
              <a:ext uri="{FF2B5EF4-FFF2-40B4-BE49-F238E27FC236}">
                <a16:creationId xmlns:a16="http://schemas.microsoft.com/office/drawing/2014/main" id="{5595B33A-1143-1541-91FC-3FE36EE87EE2}"/>
              </a:ext>
            </a:extLst>
          </p:cNvPr>
          <p:cNvSpPr/>
          <p:nvPr/>
        </p:nvSpPr>
        <p:spPr>
          <a:xfrm>
            <a:off x="5810768" y="4738083"/>
            <a:ext cx="2567269" cy="92333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sv-SE" dirty="0"/>
              <a:t>En proportionalitet kan visas med en graf som är </a:t>
            </a:r>
            <a:r>
              <a:rPr lang="sv-SE" dirty="0">
                <a:solidFill>
                  <a:srgbClr val="C00000"/>
                </a:solidFill>
              </a:rPr>
              <a:t>rät och utgår från origo</a:t>
            </a:r>
            <a:r>
              <a:rPr lang="sv-SE" dirty="0"/>
              <a:t>. </a:t>
            </a:r>
          </a:p>
        </p:txBody>
      </p:sp>
      <p:pic>
        <p:nvPicPr>
          <p:cNvPr id="41" name="Bildobjekt 40">
            <a:extLst>
              <a:ext uri="{FF2B5EF4-FFF2-40B4-BE49-F238E27FC236}">
                <a16:creationId xmlns:a16="http://schemas.microsoft.com/office/drawing/2014/main" id="{05F3342F-7B61-B948-AFA9-AC07F333C6FC}"/>
              </a:ext>
            </a:extLst>
          </p:cNvPr>
          <p:cNvPicPr>
            <a:picLocks noChangeAspect="1"/>
          </p:cNvPicPr>
          <p:nvPr/>
        </p:nvPicPr>
        <p:blipFill>
          <a:blip r:embed="rId7"/>
          <a:stretch>
            <a:fillRect/>
          </a:stretch>
        </p:blipFill>
        <p:spPr>
          <a:xfrm>
            <a:off x="7686809" y="259150"/>
            <a:ext cx="1161498" cy="384895"/>
          </a:xfrm>
          <a:prstGeom prst="rect">
            <a:avLst/>
          </a:prstGeom>
        </p:spPr>
      </p:pic>
    </p:spTree>
    <p:extLst>
      <p:ext uri="{BB962C8B-B14F-4D97-AF65-F5344CB8AC3E}">
        <p14:creationId xmlns:p14="http://schemas.microsoft.com/office/powerpoint/2010/main" val="143733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4" grpId="0"/>
      <p:bldP spid="27" grpId="0"/>
      <p:bldP spid="28" grpId="0"/>
      <p:bldP spid="29" grpId="0"/>
      <p:bldP spid="30" grpId="0"/>
      <p:bldP spid="31" grpId="0"/>
      <p:bldP spid="34" grpId="0"/>
      <p:bldP spid="35" grpId="0"/>
      <p:bldP spid="36" grpId="0"/>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EABFD78-B8A2-E541-AFFC-8ACB70B66DC4}"/>
              </a:ext>
            </a:extLst>
          </p:cNvPr>
          <p:cNvSpPr/>
          <p:nvPr/>
        </p:nvSpPr>
        <p:spPr>
          <a:xfrm>
            <a:off x="396848" y="1358356"/>
            <a:ext cx="5195155" cy="369332"/>
          </a:xfrm>
          <a:prstGeom prst="rect">
            <a:avLst/>
          </a:prstGeom>
        </p:spPr>
        <p:txBody>
          <a:bodyPr wrap="square">
            <a:spAutoFit/>
          </a:bodyPr>
          <a:lstStyle/>
          <a:p>
            <a:r>
              <a:rPr lang="de-DE" dirty="0"/>
              <a:t>a) </a:t>
            </a:r>
            <a:r>
              <a:rPr lang="sv-SE" dirty="0"/>
              <a:t>Hur stor är skillnaden i pris per kilogram? </a:t>
            </a:r>
          </a:p>
        </p:txBody>
      </p:sp>
      <p:sp>
        <p:nvSpPr>
          <p:cNvPr id="6" name="Rektangel 5">
            <a:extLst>
              <a:ext uri="{FF2B5EF4-FFF2-40B4-BE49-F238E27FC236}">
                <a16:creationId xmlns:a16="http://schemas.microsoft.com/office/drawing/2014/main" id="{D4FA7980-45DF-474F-AFC9-EEE96F8C65EF}"/>
              </a:ext>
            </a:extLst>
          </p:cNvPr>
          <p:cNvSpPr/>
          <p:nvPr/>
        </p:nvSpPr>
        <p:spPr>
          <a:xfrm>
            <a:off x="396848" y="245951"/>
            <a:ext cx="1090620" cy="400110"/>
          </a:xfrm>
          <a:prstGeom prst="rect">
            <a:avLst/>
          </a:prstGeom>
        </p:spPr>
        <p:txBody>
          <a:bodyPr wrap="none">
            <a:spAutoFit/>
          </a:bodyPr>
          <a:lstStyle/>
          <a:p>
            <a:r>
              <a:rPr lang="sv-SE" sz="2000" b="1" dirty="0">
                <a:solidFill>
                  <a:srgbClr val="8E2503"/>
                </a:solidFill>
                <a:latin typeface="+mj-lt"/>
              </a:rPr>
              <a:t>Exempel</a:t>
            </a:r>
            <a:endParaRPr lang="sv-SE" sz="2000" dirty="0">
              <a:solidFill>
                <a:srgbClr val="8E2503"/>
              </a:solidFill>
              <a:effectLst/>
              <a:latin typeface="+mj-lt"/>
            </a:endParaRPr>
          </a:p>
        </p:txBody>
      </p:sp>
      <p:pic>
        <p:nvPicPr>
          <p:cNvPr id="7" name="Bildobjekt 6">
            <a:extLst>
              <a:ext uri="{FF2B5EF4-FFF2-40B4-BE49-F238E27FC236}">
                <a16:creationId xmlns:a16="http://schemas.microsoft.com/office/drawing/2014/main" id="{A7E9D0EF-A5DD-AF48-865B-97C9730FE44B}"/>
              </a:ext>
            </a:extLst>
          </p:cNvPr>
          <p:cNvPicPr>
            <a:picLocks noChangeAspect="1"/>
          </p:cNvPicPr>
          <p:nvPr/>
        </p:nvPicPr>
        <p:blipFill>
          <a:blip r:embed="rId2"/>
          <a:stretch>
            <a:fillRect/>
          </a:stretch>
        </p:blipFill>
        <p:spPr>
          <a:xfrm>
            <a:off x="7686809" y="259150"/>
            <a:ext cx="1161498" cy="384895"/>
          </a:xfrm>
          <a:prstGeom prst="rect">
            <a:avLst/>
          </a:prstGeom>
        </p:spPr>
      </p:pic>
      <p:grpSp>
        <p:nvGrpSpPr>
          <p:cNvPr id="11" name="Grupp 10">
            <a:extLst>
              <a:ext uri="{FF2B5EF4-FFF2-40B4-BE49-F238E27FC236}">
                <a16:creationId xmlns:a16="http://schemas.microsoft.com/office/drawing/2014/main" id="{CDB9E791-0ABF-FC45-8B0C-8D1C2442CAC4}"/>
              </a:ext>
            </a:extLst>
          </p:cNvPr>
          <p:cNvGrpSpPr/>
          <p:nvPr/>
        </p:nvGrpSpPr>
        <p:grpSpPr>
          <a:xfrm>
            <a:off x="1959281" y="259150"/>
            <a:ext cx="6536052" cy="3299596"/>
            <a:chOff x="1959281" y="259150"/>
            <a:chExt cx="6536052" cy="3299596"/>
          </a:xfrm>
        </p:grpSpPr>
        <p:sp>
          <p:nvSpPr>
            <p:cNvPr id="3" name="Rektangel 2">
              <a:extLst>
                <a:ext uri="{FF2B5EF4-FFF2-40B4-BE49-F238E27FC236}">
                  <a16:creationId xmlns:a16="http://schemas.microsoft.com/office/drawing/2014/main" id="{0ACEA275-F7DF-6040-82EA-EEAF8BFF9CFB}"/>
                </a:ext>
              </a:extLst>
            </p:cNvPr>
            <p:cNvSpPr/>
            <p:nvPr/>
          </p:nvSpPr>
          <p:spPr>
            <a:xfrm>
              <a:off x="1959281" y="320879"/>
              <a:ext cx="3910178" cy="646331"/>
            </a:xfrm>
            <a:prstGeom prst="rect">
              <a:avLst/>
            </a:prstGeom>
          </p:spPr>
          <p:txBody>
            <a:bodyPr wrap="square">
              <a:spAutoFit/>
            </a:bodyPr>
            <a:lstStyle/>
            <a:p>
              <a:r>
                <a:rPr lang="sv-SE" dirty="0"/>
                <a:t>Diagrammet visar hur kostnaden för två olika sorters äpplen beror av vikten. </a:t>
              </a:r>
            </a:p>
          </p:txBody>
        </p:sp>
        <p:pic>
          <p:nvPicPr>
            <p:cNvPr id="1030" name="Picture 6" descr="Gröna Och Röda Äpplen Med Leaf Isolerad På Vit-foton och fler bilder på  Banta - iStock">
              <a:extLst>
                <a:ext uri="{FF2B5EF4-FFF2-40B4-BE49-F238E27FC236}">
                  <a16:creationId xmlns:a16="http://schemas.microsoft.com/office/drawing/2014/main" id="{BE384914-4301-EE4A-8EA2-46F504DCA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678" y="259150"/>
              <a:ext cx="1284041" cy="895722"/>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a:extLst>
                <a:ext uri="{FF2B5EF4-FFF2-40B4-BE49-F238E27FC236}">
                  <a16:creationId xmlns:a16="http://schemas.microsoft.com/office/drawing/2014/main" id="{918DAFD7-815F-E74D-8EB5-54DDD01AAD0D}"/>
                </a:ext>
              </a:extLst>
            </p:cNvPr>
            <p:cNvPicPr>
              <a:picLocks noChangeAspect="1"/>
            </p:cNvPicPr>
            <p:nvPr/>
          </p:nvPicPr>
          <p:blipFill>
            <a:blip r:embed="rId4"/>
            <a:stretch>
              <a:fillRect/>
            </a:stretch>
          </p:blipFill>
          <p:spPr>
            <a:xfrm>
              <a:off x="5936543" y="1154872"/>
              <a:ext cx="2558790" cy="2403874"/>
            </a:xfrm>
            <a:prstGeom prst="rect">
              <a:avLst/>
            </a:prstGeom>
          </p:spPr>
        </p:pic>
      </p:grpSp>
      <p:sp>
        <p:nvSpPr>
          <p:cNvPr id="15" name="Rektangel 14">
            <a:extLst>
              <a:ext uri="{FF2B5EF4-FFF2-40B4-BE49-F238E27FC236}">
                <a16:creationId xmlns:a16="http://schemas.microsoft.com/office/drawing/2014/main" id="{1780B4D7-7CE9-3043-9CB6-6907839367AE}"/>
              </a:ext>
            </a:extLst>
          </p:cNvPr>
          <p:cNvSpPr/>
          <p:nvPr/>
        </p:nvSpPr>
        <p:spPr>
          <a:xfrm>
            <a:off x="396848" y="1727688"/>
            <a:ext cx="5195155" cy="646331"/>
          </a:xfrm>
          <a:prstGeom prst="rect">
            <a:avLst/>
          </a:prstGeom>
        </p:spPr>
        <p:txBody>
          <a:bodyPr wrap="square">
            <a:spAutoFit/>
          </a:bodyPr>
          <a:lstStyle/>
          <a:p>
            <a:r>
              <a:rPr lang="de-DE" dirty="0"/>
              <a:t>b) </a:t>
            </a:r>
            <a:r>
              <a:rPr lang="sv-SE" dirty="0"/>
              <a:t>Är kostnaden proportionell mot vikten? </a:t>
            </a:r>
          </a:p>
          <a:p>
            <a:r>
              <a:rPr lang="sv-SE" dirty="0"/>
              <a:t>     Motivera ditt svar. </a:t>
            </a:r>
          </a:p>
        </p:txBody>
      </p:sp>
      <p:sp>
        <p:nvSpPr>
          <p:cNvPr id="17" name="textruta 16">
            <a:extLst>
              <a:ext uri="{FF2B5EF4-FFF2-40B4-BE49-F238E27FC236}">
                <a16:creationId xmlns:a16="http://schemas.microsoft.com/office/drawing/2014/main" id="{3A948446-8DE3-9749-AC95-5A524A3987EC}"/>
              </a:ext>
            </a:extLst>
          </p:cNvPr>
          <p:cNvSpPr txBox="1"/>
          <p:nvPr/>
        </p:nvSpPr>
        <p:spPr>
          <a:xfrm>
            <a:off x="490900" y="3279205"/>
            <a:ext cx="2338282" cy="369332"/>
          </a:xfrm>
          <a:prstGeom prst="rect">
            <a:avLst/>
          </a:prstGeom>
          <a:noFill/>
        </p:spPr>
        <p:txBody>
          <a:bodyPr wrap="square" rtlCol="0">
            <a:spAutoFit/>
          </a:bodyPr>
          <a:lstStyle/>
          <a:p>
            <a:r>
              <a:rPr lang="sv-SE" dirty="0">
                <a:latin typeface="Bradley Hand Bold"/>
                <a:cs typeface="Bradley Hand Bold"/>
              </a:rPr>
              <a:t> a)  Billigare sorten:</a:t>
            </a:r>
          </a:p>
        </p:txBody>
      </p:sp>
      <p:sp>
        <p:nvSpPr>
          <p:cNvPr id="18" name="textruta 17">
            <a:extLst>
              <a:ext uri="{FF2B5EF4-FFF2-40B4-BE49-F238E27FC236}">
                <a16:creationId xmlns:a16="http://schemas.microsoft.com/office/drawing/2014/main" id="{16AE9892-12DB-DD4D-B028-AEE2BC1E39BE}"/>
              </a:ext>
            </a:extLst>
          </p:cNvPr>
          <p:cNvSpPr txBox="1"/>
          <p:nvPr/>
        </p:nvSpPr>
        <p:spPr>
          <a:xfrm>
            <a:off x="2662602" y="3274993"/>
            <a:ext cx="1345820" cy="369332"/>
          </a:xfrm>
          <a:prstGeom prst="rect">
            <a:avLst/>
          </a:prstGeom>
          <a:noFill/>
        </p:spPr>
        <p:txBody>
          <a:bodyPr wrap="square" rtlCol="0">
            <a:spAutoFit/>
          </a:bodyPr>
          <a:lstStyle/>
          <a:p>
            <a:r>
              <a:rPr lang="sv-SE" dirty="0">
                <a:latin typeface="Bradley Hand Bold"/>
                <a:cs typeface="Bradley Hand Bold"/>
              </a:rPr>
              <a:t>20 kr/kg</a:t>
            </a:r>
          </a:p>
        </p:txBody>
      </p:sp>
      <p:sp>
        <p:nvSpPr>
          <p:cNvPr id="27" name="textruta 26">
            <a:extLst>
              <a:ext uri="{FF2B5EF4-FFF2-40B4-BE49-F238E27FC236}">
                <a16:creationId xmlns:a16="http://schemas.microsoft.com/office/drawing/2014/main" id="{E7211306-9567-474E-A237-36A77CA55577}"/>
              </a:ext>
            </a:extLst>
          </p:cNvPr>
          <p:cNvSpPr txBox="1"/>
          <p:nvPr/>
        </p:nvSpPr>
        <p:spPr>
          <a:xfrm>
            <a:off x="1104081" y="3650602"/>
            <a:ext cx="1819153" cy="369332"/>
          </a:xfrm>
          <a:prstGeom prst="rect">
            <a:avLst/>
          </a:prstGeom>
          <a:noFill/>
        </p:spPr>
        <p:txBody>
          <a:bodyPr wrap="square" rtlCol="0">
            <a:spAutoFit/>
          </a:bodyPr>
          <a:lstStyle/>
          <a:p>
            <a:r>
              <a:rPr lang="sv-SE" dirty="0">
                <a:latin typeface="Bradley Hand Bold"/>
                <a:cs typeface="Bradley Hand Bold"/>
              </a:rPr>
              <a:t>Dyrare sorten:</a:t>
            </a:r>
            <a:endParaRPr lang="sv-SE" dirty="0"/>
          </a:p>
        </p:txBody>
      </p:sp>
      <p:sp>
        <p:nvSpPr>
          <p:cNvPr id="38" name="textruta 37">
            <a:extLst>
              <a:ext uri="{FF2B5EF4-FFF2-40B4-BE49-F238E27FC236}">
                <a16:creationId xmlns:a16="http://schemas.microsoft.com/office/drawing/2014/main" id="{9DE773AB-6538-114F-A206-392D9BE7586E}"/>
              </a:ext>
            </a:extLst>
          </p:cNvPr>
          <p:cNvSpPr txBox="1"/>
          <p:nvPr/>
        </p:nvSpPr>
        <p:spPr>
          <a:xfrm>
            <a:off x="2651983" y="3645106"/>
            <a:ext cx="1228695" cy="369332"/>
          </a:xfrm>
          <a:prstGeom prst="rect">
            <a:avLst/>
          </a:prstGeom>
          <a:noFill/>
        </p:spPr>
        <p:txBody>
          <a:bodyPr wrap="square" rtlCol="0">
            <a:spAutoFit/>
          </a:bodyPr>
          <a:lstStyle/>
          <a:p>
            <a:r>
              <a:rPr lang="sv-SE" dirty="0">
                <a:latin typeface="Bradley Hand Bold"/>
                <a:cs typeface="Bradley Hand Bold"/>
              </a:rPr>
              <a:t>35 kr kg</a:t>
            </a:r>
          </a:p>
        </p:txBody>
      </p:sp>
      <p:sp>
        <p:nvSpPr>
          <p:cNvPr id="47" name="textruta 46">
            <a:extLst>
              <a:ext uri="{FF2B5EF4-FFF2-40B4-BE49-F238E27FC236}">
                <a16:creationId xmlns:a16="http://schemas.microsoft.com/office/drawing/2014/main" id="{C8404394-7DC0-DD4B-B6B9-F3757D167CAF}"/>
              </a:ext>
            </a:extLst>
          </p:cNvPr>
          <p:cNvSpPr txBox="1"/>
          <p:nvPr/>
        </p:nvSpPr>
        <p:spPr>
          <a:xfrm>
            <a:off x="886068" y="4183404"/>
            <a:ext cx="3204649" cy="369332"/>
          </a:xfrm>
          <a:prstGeom prst="rect">
            <a:avLst/>
          </a:prstGeom>
          <a:noFill/>
        </p:spPr>
        <p:txBody>
          <a:bodyPr wrap="square" rtlCol="0">
            <a:spAutoFit/>
          </a:bodyPr>
          <a:lstStyle/>
          <a:p>
            <a:r>
              <a:rPr lang="sv-SE" dirty="0">
                <a:latin typeface="Bradley Hand Bold"/>
                <a:cs typeface="Bradley Hand Bold"/>
              </a:rPr>
              <a:t>Skillnad i pris per kilogram:</a:t>
            </a:r>
            <a:endParaRPr lang="sv-SE" dirty="0"/>
          </a:p>
        </p:txBody>
      </p:sp>
      <p:sp>
        <p:nvSpPr>
          <p:cNvPr id="48" name="textruta 47">
            <a:extLst>
              <a:ext uri="{FF2B5EF4-FFF2-40B4-BE49-F238E27FC236}">
                <a16:creationId xmlns:a16="http://schemas.microsoft.com/office/drawing/2014/main" id="{B6BF4BAE-3366-5E41-A551-02E217467A1C}"/>
              </a:ext>
            </a:extLst>
          </p:cNvPr>
          <p:cNvSpPr txBox="1"/>
          <p:nvPr/>
        </p:nvSpPr>
        <p:spPr>
          <a:xfrm>
            <a:off x="3880678" y="4183404"/>
            <a:ext cx="1916051" cy="369332"/>
          </a:xfrm>
          <a:prstGeom prst="rect">
            <a:avLst/>
          </a:prstGeom>
          <a:noFill/>
        </p:spPr>
        <p:txBody>
          <a:bodyPr wrap="square" rtlCol="0">
            <a:spAutoFit/>
          </a:bodyPr>
          <a:lstStyle/>
          <a:p>
            <a:r>
              <a:rPr lang="sv-SE" dirty="0">
                <a:latin typeface="Bradley Hand Bold"/>
                <a:cs typeface="Bradley Hand Bold"/>
              </a:rPr>
              <a:t>(35 </a:t>
            </a:r>
            <a:r>
              <a:rPr lang="sv-SE" dirty="0">
                <a:cs typeface="Bradley Hand Bold"/>
              </a:rPr>
              <a:t>–</a:t>
            </a:r>
            <a:r>
              <a:rPr lang="sv-SE" dirty="0">
                <a:latin typeface="Bradley Hand Bold"/>
                <a:cs typeface="Bradley Hand Bold"/>
              </a:rPr>
              <a:t> 20) kr </a:t>
            </a:r>
            <a:r>
              <a:rPr lang="sv-SE" dirty="0">
                <a:cs typeface="Bradley Hand Bold"/>
              </a:rPr>
              <a:t>=</a:t>
            </a:r>
            <a:endParaRPr lang="sv-SE" dirty="0"/>
          </a:p>
        </p:txBody>
      </p:sp>
      <p:sp>
        <p:nvSpPr>
          <p:cNvPr id="49" name="textruta 48">
            <a:extLst>
              <a:ext uri="{FF2B5EF4-FFF2-40B4-BE49-F238E27FC236}">
                <a16:creationId xmlns:a16="http://schemas.microsoft.com/office/drawing/2014/main" id="{B8A172A5-FABB-9C49-A177-ADDAAE35BF2E}"/>
              </a:ext>
            </a:extLst>
          </p:cNvPr>
          <p:cNvSpPr txBox="1"/>
          <p:nvPr/>
        </p:nvSpPr>
        <p:spPr>
          <a:xfrm>
            <a:off x="5432111" y="4183404"/>
            <a:ext cx="898150" cy="369332"/>
          </a:xfrm>
          <a:prstGeom prst="rect">
            <a:avLst/>
          </a:prstGeom>
          <a:noFill/>
        </p:spPr>
        <p:txBody>
          <a:bodyPr wrap="square" rtlCol="0">
            <a:spAutoFit/>
          </a:bodyPr>
          <a:lstStyle/>
          <a:p>
            <a:r>
              <a:rPr lang="sv-SE" dirty="0">
                <a:latin typeface="Bradley Hand Bold"/>
                <a:cs typeface="Bradley Hand Bold"/>
              </a:rPr>
              <a:t>15 kr</a:t>
            </a:r>
            <a:endParaRPr lang="sv-SE" dirty="0"/>
          </a:p>
        </p:txBody>
      </p:sp>
      <p:sp>
        <p:nvSpPr>
          <p:cNvPr id="51" name="textruta 50">
            <a:extLst>
              <a:ext uri="{FF2B5EF4-FFF2-40B4-BE49-F238E27FC236}">
                <a16:creationId xmlns:a16="http://schemas.microsoft.com/office/drawing/2014/main" id="{D856A3FC-22C4-2949-8B9C-E59504997258}"/>
              </a:ext>
            </a:extLst>
          </p:cNvPr>
          <p:cNvSpPr txBox="1"/>
          <p:nvPr/>
        </p:nvSpPr>
        <p:spPr>
          <a:xfrm>
            <a:off x="490900" y="4740398"/>
            <a:ext cx="5745310" cy="369332"/>
          </a:xfrm>
          <a:prstGeom prst="rect">
            <a:avLst/>
          </a:prstGeom>
          <a:noFill/>
        </p:spPr>
        <p:txBody>
          <a:bodyPr wrap="square" rtlCol="0">
            <a:spAutoFit/>
          </a:bodyPr>
          <a:lstStyle/>
          <a:p>
            <a:r>
              <a:rPr lang="sv-SE" dirty="0">
                <a:latin typeface="Bradley Hand" pitchFamily="2" charset="77"/>
                <a:cs typeface="Bradley Hand Bold"/>
              </a:rPr>
              <a:t> b) </a:t>
            </a:r>
            <a:r>
              <a:rPr lang="sv-SE" dirty="0">
                <a:latin typeface="Bradley Hand" pitchFamily="2" charset="77"/>
              </a:rPr>
              <a:t>Ja, eftersom graferna är räta och utgår från origo. </a:t>
            </a:r>
          </a:p>
        </p:txBody>
      </p:sp>
      <p:sp>
        <p:nvSpPr>
          <p:cNvPr id="53" name="textruta 52">
            <a:extLst>
              <a:ext uri="{FF2B5EF4-FFF2-40B4-BE49-F238E27FC236}">
                <a16:creationId xmlns:a16="http://schemas.microsoft.com/office/drawing/2014/main" id="{A07FBF40-EAF5-B34C-8B85-1E850041C531}"/>
              </a:ext>
            </a:extLst>
          </p:cNvPr>
          <p:cNvSpPr txBox="1"/>
          <p:nvPr/>
        </p:nvSpPr>
        <p:spPr>
          <a:xfrm>
            <a:off x="573684" y="5590213"/>
            <a:ext cx="5579742" cy="369332"/>
          </a:xfrm>
          <a:prstGeom prst="rect">
            <a:avLst/>
          </a:prstGeom>
          <a:noFill/>
        </p:spPr>
        <p:txBody>
          <a:bodyPr wrap="square" rtlCol="0">
            <a:spAutoFit/>
          </a:bodyPr>
          <a:lstStyle/>
          <a:p>
            <a:r>
              <a:rPr lang="sv-SE" u="sng" dirty="0">
                <a:latin typeface="Bradley Hand Bold"/>
                <a:cs typeface="Bradley Hand Bold"/>
              </a:rPr>
              <a:t>Svar:</a:t>
            </a:r>
            <a:r>
              <a:rPr lang="sv-SE" dirty="0">
                <a:latin typeface="Bradley Hand Bold"/>
                <a:cs typeface="Bradley Hand Bold"/>
              </a:rPr>
              <a:t>  a) Skillnad i pris per kilogram är 15 kr</a:t>
            </a:r>
            <a:endParaRPr lang="sv-SE" dirty="0"/>
          </a:p>
        </p:txBody>
      </p:sp>
      <p:sp>
        <p:nvSpPr>
          <p:cNvPr id="54" name="textruta 53">
            <a:extLst>
              <a:ext uri="{FF2B5EF4-FFF2-40B4-BE49-F238E27FC236}">
                <a16:creationId xmlns:a16="http://schemas.microsoft.com/office/drawing/2014/main" id="{B0290B65-DE0F-D943-BDBE-3CADDBD883E6}"/>
              </a:ext>
            </a:extLst>
          </p:cNvPr>
          <p:cNvSpPr txBox="1"/>
          <p:nvPr/>
        </p:nvSpPr>
        <p:spPr>
          <a:xfrm>
            <a:off x="1218062" y="6014462"/>
            <a:ext cx="5745310" cy="369332"/>
          </a:xfrm>
          <a:prstGeom prst="rect">
            <a:avLst/>
          </a:prstGeom>
          <a:noFill/>
        </p:spPr>
        <p:txBody>
          <a:bodyPr wrap="square" rtlCol="0">
            <a:spAutoFit/>
          </a:bodyPr>
          <a:lstStyle/>
          <a:p>
            <a:r>
              <a:rPr lang="sv-SE" dirty="0">
                <a:latin typeface="Bradley Hand" pitchFamily="2" charset="77"/>
                <a:cs typeface="Bradley Hand Bold"/>
              </a:rPr>
              <a:t> b) </a:t>
            </a:r>
            <a:r>
              <a:rPr lang="sv-SE" dirty="0">
                <a:latin typeface="Bradley Hand" pitchFamily="2" charset="77"/>
              </a:rPr>
              <a:t>Ja, eftersom graferna är räta och utgår från origo. </a:t>
            </a:r>
          </a:p>
        </p:txBody>
      </p:sp>
      <p:cxnSp>
        <p:nvCxnSpPr>
          <p:cNvPr id="55" name="Rak 54">
            <a:extLst>
              <a:ext uri="{FF2B5EF4-FFF2-40B4-BE49-F238E27FC236}">
                <a16:creationId xmlns:a16="http://schemas.microsoft.com/office/drawing/2014/main" id="{582AFD55-6D06-E042-B10C-34A551242B91}"/>
              </a:ext>
            </a:extLst>
          </p:cNvPr>
          <p:cNvCxnSpPr>
            <a:cxnSpLocks/>
          </p:cNvCxnSpPr>
          <p:nvPr/>
        </p:nvCxnSpPr>
        <p:spPr>
          <a:xfrm flipV="1">
            <a:off x="7037104" y="2478505"/>
            <a:ext cx="0" cy="847272"/>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56" name="Rak 55">
            <a:extLst>
              <a:ext uri="{FF2B5EF4-FFF2-40B4-BE49-F238E27FC236}">
                <a16:creationId xmlns:a16="http://schemas.microsoft.com/office/drawing/2014/main" id="{50F764F7-76E0-BA47-B75A-1FF5334BCB0D}"/>
              </a:ext>
            </a:extLst>
          </p:cNvPr>
          <p:cNvCxnSpPr>
            <a:cxnSpLocks/>
          </p:cNvCxnSpPr>
          <p:nvPr/>
        </p:nvCxnSpPr>
        <p:spPr>
          <a:xfrm>
            <a:off x="6214114" y="2478505"/>
            <a:ext cx="822990" cy="0"/>
          </a:xfrm>
          <a:prstGeom prst="line">
            <a:avLst/>
          </a:prstGeom>
          <a:ln w="19050">
            <a:prstDash val="dash"/>
          </a:ln>
        </p:spPr>
        <p:style>
          <a:lnRef idx="1">
            <a:schemeClr val="dk1"/>
          </a:lnRef>
          <a:fillRef idx="0">
            <a:schemeClr val="dk1"/>
          </a:fillRef>
          <a:effectRef idx="0">
            <a:schemeClr val="dk1"/>
          </a:effectRef>
          <a:fontRef idx="minor">
            <a:schemeClr val="tx1"/>
          </a:fontRef>
        </p:style>
      </p:cxnSp>
      <p:grpSp>
        <p:nvGrpSpPr>
          <p:cNvPr id="59" name="Grupp 58">
            <a:extLst>
              <a:ext uri="{FF2B5EF4-FFF2-40B4-BE49-F238E27FC236}">
                <a16:creationId xmlns:a16="http://schemas.microsoft.com/office/drawing/2014/main" id="{1E633672-4A99-5842-9AE2-3569952644A7}"/>
              </a:ext>
            </a:extLst>
          </p:cNvPr>
          <p:cNvGrpSpPr/>
          <p:nvPr/>
        </p:nvGrpSpPr>
        <p:grpSpPr>
          <a:xfrm>
            <a:off x="5815862" y="3487960"/>
            <a:ext cx="2442070" cy="936244"/>
            <a:chOff x="-1364534" y="3395988"/>
            <a:chExt cx="2442070" cy="936244"/>
          </a:xfrm>
        </p:grpSpPr>
        <p:sp>
          <p:nvSpPr>
            <p:cNvPr id="60" name="Rektangel 59">
              <a:extLst>
                <a:ext uri="{FF2B5EF4-FFF2-40B4-BE49-F238E27FC236}">
                  <a16:creationId xmlns:a16="http://schemas.microsoft.com/office/drawing/2014/main" id="{5FCA8179-10F0-A844-9F3B-BC601AE91A0F}"/>
                </a:ext>
              </a:extLst>
            </p:cNvPr>
            <p:cNvSpPr/>
            <p:nvPr/>
          </p:nvSpPr>
          <p:spPr>
            <a:xfrm>
              <a:off x="-1364534" y="3809012"/>
              <a:ext cx="244207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sv-SE" sz="1400" dirty="0"/>
                <a:t>Följ den streckade linjen för att läsa av hur mycket 1 kg kostar.</a:t>
              </a:r>
            </a:p>
          </p:txBody>
        </p:sp>
        <p:cxnSp>
          <p:nvCxnSpPr>
            <p:cNvPr id="61" name="Rak pil 60">
              <a:extLst>
                <a:ext uri="{FF2B5EF4-FFF2-40B4-BE49-F238E27FC236}">
                  <a16:creationId xmlns:a16="http://schemas.microsoft.com/office/drawing/2014/main" id="{E6CB1C37-1B27-1342-884C-CF4802CC3562}"/>
                </a:ext>
              </a:extLst>
            </p:cNvPr>
            <p:cNvCxnSpPr>
              <a:cxnSpLocks/>
            </p:cNvCxnSpPr>
            <p:nvPr/>
          </p:nvCxnSpPr>
          <p:spPr>
            <a:xfrm flipV="1">
              <a:off x="-143291" y="3395988"/>
              <a:ext cx="0" cy="400772"/>
            </a:xfrm>
            <a:prstGeom prst="straightConnector1">
              <a:avLst/>
            </a:prstGeom>
            <a:ln w="19050">
              <a:solidFill>
                <a:srgbClr val="8E2503"/>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9" name="Rak 68">
            <a:extLst>
              <a:ext uri="{FF2B5EF4-FFF2-40B4-BE49-F238E27FC236}">
                <a16:creationId xmlns:a16="http://schemas.microsoft.com/office/drawing/2014/main" id="{96355C51-3D59-3746-935C-B234E13A2D95}"/>
              </a:ext>
            </a:extLst>
          </p:cNvPr>
          <p:cNvCxnSpPr>
            <a:cxnSpLocks/>
          </p:cNvCxnSpPr>
          <p:nvPr/>
        </p:nvCxnSpPr>
        <p:spPr>
          <a:xfrm flipV="1">
            <a:off x="7037104" y="1857608"/>
            <a:ext cx="0" cy="1474735"/>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70" name="Rak 69">
            <a:extLst>
              <a:ext uri="{FF2B5EF4-FFF2-40B4-BE49-F238E27FC236}">
                <a16:creationId xmlns:a16="http://schemas.microsoft.com/office/drawing/2014/main" id="{3DE78281-829D-D743-9F4F-F521ED0DD4E7}"/>
              </a:ext>
            </a:extLst>
          </p:cNvPr>
          <p:cNvCxnSpPr>
            <a:cxnSpLocks/>
          </p:cNvCxnSpPr>
          <p:nvPr/>
        </p:nvCxnSpPr>
        <p:spPr>
          <a:xfrm>
            <a:off x="6214114" y="1857608"/>
            <a:ext cx="822990" cy="0"/>
          </a:xfrm>
          <a:prstGeom prst="line">
            <a:avLst/>
          </a:prstGeom>
          <a:ln w="1905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139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dissolve">
                                      <p:cBhvr>
                                        <p:cTn id="31" dur="500"/>
                                        <p:tgtEl>
                                          <p:spTgt spid="55"/>
                                        </p:tgtEl>
                                      </p:cBhvr>
                                    </p:animEffect>
                                  </p:childTnLst>
                                </p:cTn>
                              </p:par>
                              <p:par>
                                <p:cTn id="32" presetID="9" presetClass="entr" presetSubtype="0" fill="hold" nodeType="withEffect">
                                  <p:stCondLst>
                                    <p:cond delay="1000"/>
                                  </p:stCondLst>
                                  <p:childTnLst>
                                    <p:set>
                                      <p:cBhvr>
                                        <p:cTn id="33" dur="1" fill="hold">
                                          <p:stCondLst>
                                            <p:cond delay="0"/>
                                          </p:stCondLst>
                                        </p:cTn>
                                        <p:tgtEl>
                                          <p:spTgt spid="56"/>
                                        </p:tgtEl>
                                        <p:attrNameLst>
                                          <p:attrName>style.visibility</p:attrName>
                                        </p:attrNameLst>
                                      </p:cBhvr>
                                      <p:to>
                                        <p:strVal val="visible"/>
                                      </p:to>
                                    </p:set>
                                    <p:animEffect transition="in" filter="dissolve">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9" presetClass="exit" presetSubtype="0" fill="hold" nodeType="withEffect">
                                  <p:stCondLst>
                                    <p:cond delay="1500"/>
                                  </p:stCondLst>
                                  <p:childTnLst>
                                    <p:animEffect transition="out" filter="dissolve">
                                      <p:cBhvr>
                                        <p:cTn id="40" dur="2000"/>
                                        <p:tgtEl>
                                          <p:spTgt spid="55"/>
                                        </p:tgtEl>
                                      </p:cBhvr>
                                    </p:animEffect>
                                    <p:set>
                                      <p:cBhvr>
                                        <p:cTn id="41" dur="1" fill="hold">
                                          <p:stCondLst>
                                            <p:cond delay="1999"/>
                                          </p:stCondLst>
                                        </p:cTn>
                                        <p:tgtEl>
                                          <p:spTgt spid="55"/>
                                        </p:tgtEl>
                                        <p:attrNameLst>
                                          <p:attrName>style.visibility</p:attrName>
                                        </p:attrNameLst>
                                      </p:cBhvr>
                                      <p:to>
                                        <p:strVal val="hidden"/>
                                      </p:to>
                                    </p:set>
                                  </p:childTnLst>
                                </p:cTn>
                              </p:par>
                              <p:par>
                                <p:cTn id="42" presetID="9" presetClass="exit" presetSubtype="0" fill="hold" nodeType="withEffect">
                                  <p:stCondLst>
                                    <p:cond delay="1500"/>
                                  </p:stCondLst>
                                  <p:childTnLst>
                                    <p:animEffect transition="out" filter="dissolve">
                                      <p:cBhvr>
                                        <p:cTn id="43" dur="2000"/>
                                        <p:tgtEl>
                                          <p:spTgt spid="56"/>
                                        </p:tgtEl>
                                      </p:cBhvr>
                                    </p:animEffect>
                                    <p:set>
                                      <p:cBhvr>
                                        <p:cTn id="44" dur="1" fill="hold">
                                          <p:stCondLst>
                                            <p:cond delay="1999"/>
                                          </p:stCondLst>
                                        </p:cTn>
                                        <p:tgtEl>
                                          <p:spTgt spid="5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dissolve">
                                      <p:cBhvr>
                                        <p:cTn id="53" dur="500"/>
                                        <p:tgtEl>
                                          <p:spTgt spid="69"/>
                                        </p:tgtEl>
                                      </p:cBhvr>
                                    </p:animEffect>
                                  </p:childTnLst>
                                </p:cTn>
                              </p:par>
                              <p:par>
                                <p:cTn id="54" presetID="9" presetClass="entr" presetSubtype="0" fill="hold" nodeType="withEffect">
                                  <p:stCondLst>
                                    <p:cond delay="1000"/>
                                  </p:stCondLst>
                                  <p:childTnLst>
                                    <p:set>
                                      <p:cBhvr>
                                        <p:cTn id="55" dur="1" fill="hold">
                                          <p:stCondLst>
                                            <p:cond delay="0"/>
                                          </p:stCondLst>
                                        </p:cTn>
                                        <p:tgtEl>
                                          <p:spTgt spid="70"/>
                                        </p:tgtEl>
                                        <p:attrNameLst>
                                          <p:attrName>style.visibility</p:attrName>
                                        </p:attrNameLst>
                                      </p:cBhvr>
                                      <p:to>
                                        <p:strVal val="visible"/>
                                      </p:to>
                                    </p:set>
                                    <p:animEffect transition="in" filter="dissolve">
                                      <p:cBhvr>
                                        <p:cTn id="56" dur="500"/>
                                        <p:tgtEl>
                                          <p:spTgt spid="7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9" presetClass="exit" presetSubtype="0" fill="hold" nodeType="clickEffect">
                                  <p:stCondLst>
                                    <p:cond delay="0"/>
                                  </p:stCondLst>
                                  <p:childTnLst>
                                    <p:animEffect transition="out" filter="dissolve">
                                      <p:cBhvr>
                                        <p:cTn id="64" dur="500"/>
                                        <p:tgtEl>
                                          <p:spTgt spid="69"/>
                                        </p:tgtEl>
                                      </p:cBhvr>
                                    </p:animEffect>
                                    <p:set>
                                      <p:cBhvr>
                                        <p:cTn id="65" dur="1" fill="hold">
                                          <p:stCondLst>
                                            <p:cond delay="499"/>
                                          </p:stCondLst>
                                        </p:cTn>
                                        <p:tgtEl>
                                          <p:spTgt spid="69"/>
                                        </p:tgtEl>
                                        <p:attrNameLst>
                                          <p:attrName>style.visibility</p:attrName>
                                        </p:attrNameLst>
                                      </p:cBhvr>
                                      <p:to>
                                        <p:strVal val="hidden"/>
                                      </p:to>
                                    </p:set>
                                  </p:childTnLst>
                                </p:cTn>
                              </p:par>
                              <p:par>
                                <p:cTn id="66" presetID="9" presetClass="exit" presetSubtype="0" fill="hold" nodeType="withEffect">
                                  <p:stCondLst>
                                    <p:cond delay="500"/>
                                  </p:stCondLst>
                                  <p:childTnLst>
                                    <p:animEffect transition="out" filter="dissolve">
                                      <p:cBhvr>
                                        <p:cTn id="67" dur="500"/>
                                        <p:tgtEl>
                                          <p:spTgt spid="70"/>
                                        </p:tgtEl>
                                      </p:cBhvr>
                                    </p:animEffect>
                                    <p:set>
                                      <p:cBhvr>
                                        <p:cTn id="68" dur="1" fill="hold">
                                          <p:stCondLst>
                                            <p:cond delay="499"/>
                                          </p:stCondLst>
                                        </p:cTn>
                                        <p:tgtEl>
                                          <p:spTgt spid="70"/>
                                        </p:tgtEl>
                                        <p:attrNameLst>
                                          <p:attrName>style.visibility</p:attrName>
                                        </p:attrNameLst>
                                      </p:cBhvr>
                                      <p:to>
                                        <p:strVal val="hidden"/>
                                      </p:to>
                                    </p:set>
                                  </p:childTnLst>
                                </p:cTn>
                              </p:par>
                              <p:par>
                                <p:cTn id="69" presetID="9" presetClass="exit" presetSubtype="0" fill="hold" nodeType="withEffect">
                                  <p:stCondLst>
                                    <p:cond delay="1000"/>
                                  </p:stCondLst>
                                  <p:childTnLst>
                                    <p:animEffect transition="out" filter="dissolve">
                                      <p:cBhvr>
                                        <p:cTn id="70" dur="500"/>
                                        <p:tgtEl>
                                          <p:spTgt spid="59"/>
                                        </p:tgtEl>
                                      </p:cBhvr>
                                    </p:animEffect>
                                    <p:set>
                                      <p:cBhvr>
                                        <p:cTn id="71" dur="1" fill="hold">
                                          <p:stCondLst>
                                            <p:cond delay="499"/>
                                          </p:stCondLst>
                                        </p:cTn>
                                        <p:tgtEl>
                                          <p:spTgt spid="5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P spid="17" grpId="0"/>
      <p:bldP spid="18" grpId="0"/>
      <p:bldP spid="27" grpId="0"/>
      <p:bldP spid="38" grpId="0"/>
      <p:bldP spid="47" grpId="0"/>
      <p:bldP spid="48" grpId="0"/>
      <p:bldP spid="49" grpId="0"/>
      <p:bldP spid="51"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922242" y="2039815"/>
            <a:ext cx="2474886" cy="369332"/>
          </a:xfrm>
          <a:prstGeom prst="rect">
            <a:avLst/>
          </a:prstGeom>
          <a:noFill/>
        </p:spPr>
        <p:txBody>
          <a:bodyPr wrap="square" rtlCol="0">
            <a:spAutoFit/>
          </a:bodyPr>
          <a:lstStyle/>
          <a:p>
            <a:r>
              <a:rPr lang="sv-SE" dirty="0">
                <a:latin typeface="Bradley Hand Bold"/>
                <a:cs typeface="Bradley Hand Bold"/>
              </a:rPr>
              <a:t>Pris (6 kg):  240 kr</a:t>
            </a:r>
          </a:p>
        </p:txBody>
      </p:sp>
      <p:sp>
        <p:nvSpPr>
          <p:cNvPr id="18" name="textruta 17"/>
          <p:cNvSpPr txBox="1"/>
          <p:nvPr/>
        </p:nvSpPr>
        <p:spPr>
          <a:xfrm>
            <a:off x="2259052" y="3729798"/>
            <a:ext cx="1381885" cy="369332"/>
          </a:xfrm>
          <a:prstGeom prst="rect">
            <a:avLst/>
          </a:prstGeom>
          <a:noFill/>
        </p:spPr>
        <p:txBody>
          <a:bodyPr wrap="square" rtlCol="0">
            <a:spAutoFit/>
          </a:bodyPr>
          <a:lstStyle/>
          <a:p>
            <a:r>
              <a:rPr lang="is-IS" dirty="0">
                <a:latin typeface="Bradley Hand Bold"/>
                <a:cs typeface="Bradley Hand Bold"/>
              </a:rPr>
              <a:t>4 ∙ </a:t>
            </a:r>
            <a:r>
              <a:rPr lang="is-IS" dirty="0">
                <a:solidFill>
                  <a:srgbClr val="FF0000"/>
                </a:solidFill>
                <a:latin typeface="Bradley Hand Bold"/>
                <a:cs typeface="Bradley Hand Bold"/>
              </a:rPr>
              <a:t>40</a:t>
            </a:r>
            <a:r>
              <a:rPr lang="is-IS" dirty="0">
                <a:latin typeface="Bradley Hand Bold"/>
                <a:cs typeface="Bradley Hand Bold"/>
              </a:rPr>
              <a:t> kr </a:t>
            </a:r>
            <a:r>
              <a:rPr lang="sv-SE" dirty="0"/>
              <a:t>=</a:t>
            </a:r>
            <a:r>
              <a:rPr lang="is-IS" dirty="0">
                <a:latin typeface="Bradley Hand Bold"/>
                <a:cs typeface="Bradley Hand Bold"/>
              </a:rPr>
              <a:t> </a:t>
            </a:r>
            <a:endParaRPr lang="sv-SE" dirty="0"/>
          </a:p>
        </p:txBody>
      </p:sp>
      <p:grpSp>
        <p:nvGrpSpPr>
          <p:cNvPr id="2" name="Grupp 1">
            <a:extLst>
              <a:ext uri="{FF2B5EF4-FFF2-40B4-BE49-F238E27FC236}">
                <a16:creationId xmlns:a16="http://schemas.microsoft.com/office/drawing/2014/main" id="{71396746-53DC-4045-8F56-1576AD0447F6}"/>
              </a:ext>
            </a:extLst>
          </p:cNvPr>
          <p:cNvGrpSpPr/>
          <p:nvPr/>
        </p:nvGrpSpPr>
        <p:grpSpPr>
          <a:xfrm>
            <a:off x="1279056" y="250041"/>
            <a:ext cx="6803232" cy="1945648"/>
            <a:chOff x="1279056" y="250041"/>
            <a:chExt cx="6803232" cy="1945648"/>
          </a:xfrm>
        </p:grpSpPr>
        <p:pic>
          <p:nvPicPr>
            <p:cNvPr id="3074" name="Picture 2" descr="Bananer Eko Hel Låda Ca Klass1, 18kg | Nätmat">
              <a:extLst>
                <a:ext uri="{FF2B5EF4-FFF2-40B4-BE49-F238E27FC236}">
                  <a16:creationId xmlns:a16="http://schemas.microsoft.com/office/drawing/2014/main" id="{1EB9FA9D-F9EE-DC46-B55E-00CDC2CA8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41" y="250041"/>
              <a:ext cx="1945648" cy="1945648"/>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upp 35"/>
            <p:cNvGrpSpPr/>
            <p:nvPr/>
          </p:nvGrpSpPr>
          <p:grpSpPr>
            <a:xfrm>
              <a:off x="1279056" y="785634"/>
              <a:ext cx="6803232" cy="830997"/>
              <a:chOff x="1279056" y="785634"/>
              <a:chExt cx="6803232" cy="830997"/>
            </a:xfrm>
          </p:grpSpPr>
          <p:sp>
            <p:nvSpPr>
              <p:cNvPr id="8" name="textruta 7"/>
              <p:cNvSpPr txBox="1"/>
              <p:nvPr/>
            </p:nvSpPr>
            <p:spPr>
              <a:xfrm>
                <a:off x="1279056" y="785634"/>
                <a:ext cx="4723761" cy="646331"/>
              </a:xfrm>
              <a:prstGeom prst="rect">
                <a:avLst/>
              </a:prstGeom>
              <a:noFill/>
            </p:spPr>
            <p:txBody>
              <a:bodyPr wrap="square" rtlCol="0">
                <a:spAutoFit/>
              </a:bodyPr>
              <a:lstStyle/>
              <a:p>
                <a:r>
                  <a:rPr lang="sv-SE" dirty="0"/>
                  <a:t>Lådan väger 6 kg. Kostnaden är proportionell mot vikten. Vad kostar en låda som väger 4 kg?</a:t>
                </a:r>
              </a:p>
            </p:txBody>
          </p:sp>
          <p:sp>
            <p:nvSpPr>
              <p:cNvPr id="21" name="textruta 20"/>
              <p:cNvSpPr txBox="1"/>
              <p:nvPr/>
            </p:nvSpPr>
            <p:spPr>
              <a:xfrm>
                <a:off x="7251803" y="1247299"/>
                <a:ext cx="830485" cy="369332"/>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sv-SE" dirty="0"/>
                  <a:t>240 kr</a:t>
                </a:r>
              </a:p>
            </p:txBody>
          </p:sp>
        </p:grpSp>
      </p:grpSp>
      <p:sp>
        <p:nvSpPr>
          <p:cNvPr id="22" name="textruta 21"/>
          <p:cNvSpPr txBox="1"/>
          <p:nvPr/>
        </p:nvSpPr>
        <p:spPr>
          <a:xfrm>
            <a:off x="1186868" y="2861416"/>
            <a:ext cx="1119638" cy="369332"/>
          </a:xfrm>
          <a:prstGeom prst="rect">
            <a:avLst/>
          </a:prstGeom>
          <a:noFill/>
        </p:spPr>
        <p:txBody>
          <a:bodyPr wrap="square" rtlCol="0">
            <a:spAutoFit/>
          </a:bodyPr>
          <a:lstStyle/>
          <a:p>
            <a:r>
              <a:rPr lang="sv-SE" dirty="0">
                <a:latin typeface="Bradley Hand Bold"/>
                <a:cs typeface="Bradley Hand Bold"/>
              </a:rPr>
              <a:t>Pris/kg :</a:t>
            </a:r>
          </a:p>
        </p:txBody>
      </p:sp>
      <p:grpSp>
        <p:nvGrpSpPr>
          <p:cNvPr id="23" name="Grupp 22"/>
          <p:cNvGrpSpPr/>
          <p:nvPr/>
        </p:nvGrpSpPr>
        <p:grpSpPr>
          <a:xfrm>
            <a:off x="2313572" y="2773059"/>
            <a:ext cx="1485760" cy="608704"/>
            <a:chOff x="1848562" y="5137979"/>
            <a:chExt cx="1485760" cy="608704"/>
          </a:xfrm>
        </p:grpSpPr>
        <p:grpSp>
          <p:nvGrpSpPr>
            <p:cNvPr id="24" name="Grupp 23"/>
            <p:cNvGrpSpPr/>
            <p:nvPr/>
          </p:nvGrpSpPr>
          <p:grpSpPr>
            <a:xfrm>
              <a:off x="1848562" y="5137979"/>
              <a:ext cx="1485760" cy="608704"/>
              <a:chOff x="2631801" y="3451832"/>
              <a:chExt cx="1485760" cy="608704"/>
            </a:xfrm>
          </p:grpSpPr>
          <p:grpSp>
            <p:nvGrpSpPr>
              <p:cNvPr id="26" name="Grupp 25"/>
              <p:cNvGrpSpPr>
                <a:grpSpLocks/>
              </p:cNvGrpSpPr>
              <p:nvPr/>
            </p:nvGrpSpPr>
            <p:grpSpPr bwMode="auto">
              <a:xfrm>
                <a:off x="2631801" y="3451832"/>
                <a:ext cx="599006" cy="608704"/>
                <a:chOff x="4036445" y="1909390"/>
                <a:chExt cx="598727" cy="608875"/>
              </a:xfrm>
            </p:grpSpPr>
            <p:sp>
              <p:nvSpPr>
                <p:cNvPr id="28" name="textruta 29"/>
                <p:cNvSpPr txBox="1">
                  <a:spLocks noChangeArrowheads="1"/>
                </p:cNvSpPr>
                <p:nvPr/>
              </p:nvSpPr>
              <p:spPr bwMode="auto">
                <a:xfrm>
                  <a:off x="4036445" y="1909390"/>
                  <a:ext cx="598727" cy="369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240</a:t>
                  </a:r>
                </a:p>
              </p:txBody>
            </p:sp>
            <p:sp>
              <p:nvSpPr>
                <p:cNvPr id="29" name="textruta 30"/>
                <p:cNvSpPr txBox="1">
                  <a:spLocks noChangeArrowheads="1"/>
                </p:cNvSpPr>
                <p:nvPr/>
              </p:nvSpPr>
              <p:spPr bwMode="auto">
                <a:xfrm>
                  <a:off x="4137091" y="2148829"/>
                  <a:ext cx="329472" cy="369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6</a:t>
                  </a:r>
                </a:p>
              </p:txBody>
            </p:sp>
            <p:cxnSp>
              <p:nvCxnSpPr>
                <p:cNvPr id="30" name="Rak 29"/>
                <p:cNvCxnSpPr>
                  <a:cxnSpLocks/>
                </p:cNvCxnSpPr>
                <p:nvPr/>
              </p:nvCxnSpPr>
              <p:spPr>
                <a:xfrm>
                  <a:off x="4057821" y="2202920"/>
                  <a:ext cx="55597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 name="textruta 26"/>
              <p:cNvSpPr txBox="1"/>
              <p:nvPr/>
            </p:nvSpPr>
            <p:spPr>
              <a:xfrm>
                <a:off x="3862091" y="3521237"/>
                <a:ext cx="255470" cy="369332"/>
              </a:xfrm>
              <a:prstGeom prst="rect">
                <a:avLst/>
              </a:prstGeom>
              <a:noFill/>
            </p:spPr>
            <p:txBody>
              <a:bodyPr wrap="square" rtlCol="0">
                <a:spAutoFit/>
              </a:bodyPr>
              <a:lstStyle/>
              <a:p>
                <a:r>
                  <a:rPr lang="sv-SE" dirty="0"/>
                  <a:t>=</a:t>
                </a:r>
              </a:p>
            </p:txBody>
          </p:sp>
        </p:grpSp>
        <p:sp>
          <p:nvSpPr>
            <p:cNvPr id="25" name="textruta 24"/>
            <p:cNvSpPr txBox="1"/>
            <p:nvPr/>
          </p:nvSpPr>
          <p:spPr>
            <a:xfrm>
              <a:off x="2416920" y="5192684"/>
              <a:ext cx="809231" cy="369332"/>
            </a:xfrm>
            <a:prstGeom prst="rect">
              <a:avLst/>
            </a:prstGeom>
            <a:noFill/>
          </p:spPr>
          <p:txBody>
            <a:bodyPr wrap="square" rtlCol="0">
              <a:spAutoFit/>
            </a:bodyPr>
            <a:lstStyle/>
            <a:p>
              <a:r>
                <a:rPr lang="sv-SE" dirty="0">
                  <a:latin typeface="Bradley Hand Bold"/>
                  <a:cs typeface="Bradley Hand Bold"/>
                </a:rPr>
                <a:t>kr/kg</a:t>
              </a:r>
            </a:p>
          </p:txBody>
        </p:sp>
      </p:grpSp>
      <p:sp>
        <p:nvSpPr>
          <p:cNvPr id="31" name="textruta 30"/>
          <p:cNvSpPr txBox="1"/>
          <p:nvPr/>
        </p:nvSpPr>
        <p:spPr>
          <a:xfrm>
            <a:off x="3717503" y="2842464"/>
            <a:ext cx="1209884" cy="369332"/>
          </a:xfrm>
          <a:prstGeom prst="rect">
            <a:avLst/>
          </a:prstGeom>
          <a:noFill/>
        </p:spPr>
        <p:txBody>
          <a:bodyPr wrap="square" rtlCol="0">
            <a:spAutoFit/>
          </a:bodyPr>
          <a:lstStyle/>
          <a:p>
            <a:r>
              <a:rPr lang="sv-SE" dirty="0">
                <a:solidFill>
                  <a:srgbClr val="FF0000"/>
                </a:solidFill>
                <a:latin typeface="Bradley Hand Bold"/>
                <a:cs typeface="Bradley Hand Bold"/>
              </a:rPr>
              <a:t>40</a:t>
            </a:r>
            <a:r>
              <a:rPr lang="sv-SE" dirty="0">
                <a:latin typeface="Bradley Hand Bold"/>
                <a:cs typeface="Bradley Hand Bold"/>
              </a:rPr>
              <a:t> kr/kg</a:t>
            </a:r>
            <a:endParaRPr lang="sv-SE" dirty="0"/>
          </a:p>
        </p:txBody>
      </p:sp>
      <p:sp>
        <p:nvSpPr>
          <p:cNvPr id="32" name="textruta 31"/>
          <p:cNvSpPr txBox="1"/>
          <p:nvPr/>
        </p:nvSpPr>
        <p:spPr>
          <a:xfrm>
            <a:off x="922242" y="3729798"/>
            <a:ext cx="1482305" cy="369332"/>
          </a:xfrm>
          <a:prstGeom prst="rect">
            <a:avLst/>
          </a:prstGeom>
          <a:noFill/>
        </p:spPr>
        <p:txBody>
          <a:bodyPr wrap="square" rtlCol="0">
            <a:spAutoFit/>
          </a:bodyPr>
          <a:lstStyle/>
          <a:p>
            <a:r>
              <a:rPr lang="sv-SE" dirty="0">
                <a:latin typeface="Bradley Hand Bold"/>
                <a:cs typeface="Bradley Hand Bold"/>
              </a:rPr>
              <a:t>Pris (4 kg):</a:t>
            </a:r>
          </a:p>
        </p:txBody>
      </p:sp>
      <p:sp>
        <p:nvSpPr>
          <p:cNvPr id="33" name="textruta 32"/>
          <p:cNvSpPr txBox="1"/>
          <p:nvPr/>
        </p:nvSpPr>
        <p:spPr>
          <a:xfrm>
            <a:off x="3362116" y="3725234"/>
            <a:ext cx="1209884" cy="369332"/>
          </a:xfrm>
          <a:prstGeom prst="rect">
            <a:avLst/>
          </a:prstGeom>
          <a:noFill/>
        </p:spPr>
        <p:txBody>
          <a:bodyPr wrap="square" rtlCol="0">
            <a:spAutoFit/>
          </a:bodyPr>
          <a:lstStyle/>
          <a:p>
            <a:r>
              <a:rPr lang="sv-SE" dirty="0">
                <a:latin typeface="Bradley Hand Bold"/>
                <a:cs typeface="Bradley Hand Bold"/>
              </a:rPr>
              <a:t>160 kr</a:t>
            </a:r>
            <a:endParaRPr lang="sv-SE" dirty="0"/>
          </a:p>
        </p:txBody>
      </p:sp>
      <p:sp>
        <p:nvSpPr>
          <p:cNvPr id="34" name="textruta 33"/>
          <p:cNvSpPr txBox="1"/>
          <p:nvPr/>
        </p:nvSpPr>
        <p:spPr>
          <a:xfrm>
            <a:off x="906308" y="4761130"/>
            <a:ext cx="6877630" cy="369332"/>
          </a:xfrm>
          <a:prstGeom prst="rect">
            <a:avLst/>
          </a:prstGeom>
          <a:noFill/>
        </p:spPr>
        <p:txBody>
          <a:bodyPr wrap="square" rtlCol="0">
            <a:spAutoFit/>
          </a:bodyPr>
          <a:lstStyle/>
          <a:p>
            <a:r>
              <a:rPr lang="sv-SE" u="sng" dirty="0">
                <a:latin typeface="Bradley Hand Bold"/>
                <a:cs typeface="Bradley Hand Bold"/>
              </a:rPr>
              <a:t>Svar</a:t>
            </a:r>
            <a:r>
              <a:rPr lang="sv-SE" dirty="0">
                <a:latin typeface="Bradley Hand Bold"/>
                <a:cs typeface="Bradley Hand Bold"/>
              </a:rPr>
              <a:t>:  En låda som väger 4 kg kostar 160 kr.</a:t>
            </a:r>
          </a:p>
        </p:txBody>
      </p:sp>
      <p:sp>
        <p:nvSpPr>
          <p:cNvPr id="37" name="Rektangel 36">
            <a:extLst>
              <a:ext uri="{FF2B5EF4-FFF2-40B4-BE49-F238E27FC236}">
                <a16:creationId xmlns:a16="http://schemas.microsoft.com/office/drawing/2014/main" id="{6FAD8EA1-B106-E947-BBC4-B685E8AD3BF7}"/>
              </a:ext>
            </a:extLst>
          </p:cNvPr>
          <p:cNvSpPr/>
          <p:nvPr/>
        </p:nvSpPr>
        <p:spPr>
          <a:xfrm>
            <a:off x="396848" y="245951"/>
            <a:ext cx="1090620" cy="400110"/>
          </a:xfrm>
          <a:prstGeom prst="rect">
            <a:avLst/>
          </a:prstGeom>
        </p:spPr>
        <p:txBody>
          <a:bodyPr wrap="none">
            <a:spAutoFit/>
          </a:bodyPr>
          <a:lstStyle/>
          <a:p>
            <a:r>
              <a:rPr lang="sv-SE" sz="2000" b="1" dirty="0">
                <a:solidFill>
                  <a:srgbClr val="8E2503"/>
                </a:solidFill>
                <a:latin typeface="+mj-lt"/>
              </a:rPr>
              <a:t>Exempel</a:t>
            </a:r>
            <a:endParaRPr lang="sv-SE" sz="2000" dirty="0">
              <a:solidFill>
                <a:srgbClr val="8E2503"/>
              </a:solidFill>
              <a:effectLst/>
              <a:latin typeface="+mj-lt"/>
            </a:endParaRPr>
          </a:p>
        </p:txBody>
      </p:sp>
      <p:pic>
        <p:nvPicPr>
          <p:cNvPr id="35" name="Bildobjekt 34">
            <a:extLst>
              <a:ext uri="{FF2B5EF4-FFF2-40B4-BE49-F238E27FC236}">
                <a16:creationId xmlns:a16="http://schemas.microsoft.com/office/drawing/2014/main" id="{36AEF3D6-06EB-E14A-B028-48AB817FA335}"/>
              </a:ext>
            </a:extLst>
          </p:cNvPr>
          <p:cNvPicPr>
            <a:picLocks noChangeAspect="1"/>
          </p:cNvPicPr>
          <p:nvPr/>
        </p:nvPicPr>
        <p:blipFill>
          <a:blip r:embed="rId3"/>
          <a:stretch>
            <a:fillRect/>
          </a:stretch>
        </p:blipFill>
        <p:spPr>
          <a:xfrm>
            <a:off x="7686809" y="259150"/>
            <a:ext cx="1161498" cy="384895"/>
          </a:xfrm>
          <a:prstGeom prst="rect">
            <a:avLst/>
          </a:prstGeom>
        </p:spPr>
      </p:pic>
      <p:sp>
        <p:nvSpPr>
          <p:cNvPr id="38" name="Rektangel 37">
            <a:extLst>
              <a:ext uri="{FF2B5EF4-FFF2-40B4-BE49-F238E27FC236}">
                <a16:creationId xmlns:a16="http://schemas.microsoft.com/office/drawing/2014/main" id="{7C154BED-79C7-2F41-948D-D406C6F124AF}"/>
              </a:ext>
            </a:extLst>
          </p:cNvPr>
          <p:cNvSpPr/>
          <p:nvPr/>
        </p:nvSpPr>
        <p:spPr>
          <a:xfrm>
            <a:off x="5529569" y="3643018"/>
            <a:ext cx="299760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sv-SE" sz="1400" dirty="0"/>
              <a:t>Eftersom kostnaden är proportionell mot vikten så är kilopriset detsamma. </a:t>
            </a:r>
          </a:p>
        </p:txBody>
      </p:sp>
    </p:spTree>
    <p:extLst>
      <p:ext uri="{BB962C8B-B14F-4D97-AF65-F5344CB8AC3E}">
        <p14:creationId xmlns:p14="http://schemas.microsoft.com/office/powerpoint/2010/main" val="34702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31" grpId="0"/>
      <p:bldP spid="32" grpId="0"/>
      <p:bldP spid="33" grpId="0"/>
      <p:bldP spid="34" grpId="0"/>
      <p:bldP spid="37" grpId="0"/>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2197317" y="2236095"/>
            <a:ext cx="2474886" cy="369332"/>
          </a:xfrm>
          <a:prstGeom prst="rect">
            <a:avLst/>
          </a:prstGeom>
          <a:noFill/>
        </p:spPr>
        <p:txBody>
          <a:bodyPr wrap="square" rtlCol="0">
            <a:spAutoFit/>
          </a:bodyPr>
          <a:lstStyle/>
          <a:p>
            <a:r>
              <a:rPr lang="sv-SE" dirty="0">
                <a:latin typeface="Bradley Hand Bold"/>
                <a:cs typeface="Bradley Hand Bold"/>
              </a:rPr>
              <a:t>Pris (1,8 kg):  27 kr</a:t>
            </a:r>
          </a:p>
        </p:txBody>
      </p:sp>
      <p:sp>
        <p:nvSpPr>
          <p:cNvPr id="18" name="textruta 17"/>
          <p:cNvSpPr txBox="1"/>
          <p:nvPr/>
        </p:nvSpPr>
        <p:spPr>
          <a:xfrm>
            <a:off x="3598277" y="3925657"/>
            <a:ext cx="1447297" cy="369332"/>
          </a:xfrm>
          <a:prstGeom prst="rect">
            <a:avLst/>
          </a:prstGeom>
          <a:noFill/>
        </p:spPr>
        <p:txBody>
          <a:bodyPr wrap="square" rtlCol="0">
            <a:spAutoFit/>
          </a:bodyPr>
          <a:lstStyle/>
          <a:p>
            <a:r>
              <a:rPr lang="is-IS" dirty="0">
                <a:latin typeface="Bradley Hand Bold"/>
                <a:cs typeface="Bradley Hand Bold"/>
              </a:rPr>
              <a:t>1,4 ∙ 15 kr </a:t>
            </a:r>
            <a:r>
              <a:rPr lang="sv-SE" dirty="0"/>
              <a:t>=</a:t>
            </a:r>
            <a:r>
              <a:rPr lang="is-IS" dirty="0">
                <a:latin typeface="Bradley Hand Bold"/>
                <a:cs typeface="Bradley Hand Bold"/>
              </a:rPr>
              <a:t> </a:t>
            </a:r>
            <a:endParaRPr lang="sv-SE" dirty="0"/>
          </a:p>
        </p:txBody>
      </p:sp>
      <p:sp>
        <p:nvSpPr>
          <p:cNvPr id="22" name="textruta 21"/>
          <p:cNvSpPr txBox="1"/>
          <p:nvPr/>
        </p:nvSpPr>
        <p:spPr>
          <a:xfrm>
            <a:off x="2544457" y="3056538"/>
            <a:ext cx="1119638" cy="369332"/>
          </a:xfrm>
          <a:prstGeom prst="rect">
            <a:avLst/>
          </a:prstGeom>
          <a:noFill/>
        </p:spPr>
        <p:txBody>
          <a:bodyPr wrap="square" rtlCol="0">
            <a:spAutoFit/>
          </a:bodyPr>
          <a:lstStyle/>
          <a:p>
            <a:r>
              <a:rPr lang="sv-SE" dirty="0">
                <a:latin typeface="Bradley Hand Bold"/>
                <a:cs typeface="Bradley Hand Bold"/>
              </a:rPr>
              <a:t>Pris/kg :</a:t>
            </a:r>
          </a:p>
        </p:txBody>
      </p:sp>
      <p:grpSp>
        <p:nvGrpSpPr>
          <p:cNvPr id="23" name="Grupp 22"/>
          <p:cNvGrpSpPr/>
          <p:nvPr/>
        </p:nvGrpSpPr>
        <p:grpSpPr>
          <a:xfrm>
            <a:off x="3626732" y="2932840"/>
            <a:ext cx="1464371" cy="645348"/>
            <a:chOff x="1869951" y="5109075"/>
            <a:chExt cx="1464371" cy="645348"/>
          </a:xfrm>
        </p:grpSpPr>
        <p:grpSp>
          <p:nvGrpSpPr>
            <p:cNvPr id="24" name="Grupp 23"/>
            <p:cNvGrpSpPr/>
            <p:nvPr/>
          </p:nvGrpSpPr>
          <p:grpSpPr>
            <a:xfrm>
              <a:off x="1869951" y="5109075"/>
              <a:ext cx="1464371" cy="645348"/>
              <a:chOff x="2653190" y="3422928"/>
              <a:chExt cx="1464371" cy="645348"/>
            </a:xfrm>
          </p:grpSpPr>
          <p:grpSp>
            <p:nvGrpSpPr>
              <p:cNvPr id="26" name="Grupp 25"/>
              <p:cNvGrpSpPr>
                <a:grpSpLocks/>
              </p:cNvGrpSpPr>
              <p:nvPr/>
            </p:nvGrpSpPr>
            <p:grpSpPr bwMode="auto">
              <a:xfrm>
                <a:off x="2653190" y="3422928"/>
                <a:ext cx="572473" cy="645348"/>
                <a:chOff x="4057821" y="1880476"/>
                <a:chExt cx="572206" cy="645529"/>
              </a:xfrm>
            </p:grpSpPr>
            <p:sp>
              <p:nvSpPr>
                <p:cNvPr id="28" name="textruta 29"/>
                <p:cNvSpPr txBox="1">
                  <a:spLocks noChangeArrowheads="1"/>
                </p:cNvSpPr>
                <p:nvPr/>
              </p:nvSpPr>
              <p:spPr bwMode="auto">
                <a:xfrm>
                  <a:off x="4144223" y="1880476"/>
                  <a:ext cx="485804" cy="369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27</a:t>
                  </a:r>
                </a:p>
              </p:txBody>
            </p:sp>
            <p:sp>
              <p:nvSpPr>
                <p:cNvPr id="29" name="textruta 30"/>
                <p:cNvSpPr txBox="1">
                  <a:spLocks noChangeArrowheads="1"/>
                </p:cNvSpPr>
                <p:nvPr/>
              </p:nvSpPr>
              <p:spPr bwMode="auto">
                <a:xfrm>
                  <a:off x="4081193" y="2156569"/>
                  <a:ext cx="497021" cy="369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1,8</a:t>
                  </a:r>
                </a:p>
              </p:txBody>
            </p:sp>
            <p:cxnSp>
              <p:nvCxnSpPr>
                <p:cNvPr id="30" name="Rak 29"/>
                <p:cNvCxnSpPr>
                  <a:cxnSpLocks/>
                </p:cNvCxnSpPr>
                <p:nvPr/>
              </p:nvCxnSpPr>
              <p:spPr>
                <a:xfrm>
                  <a:off x="4057821" y="2202920"/>
                  <a:ext cx="55597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 name="textruta 26"/>
              <p:cNvSpPr txBox="1"/>
              <p:nvPr/>
            </p:nvSpPr>
            <p:spPr>
              <a:xfrm>
                <a:off x="3862091" y="3521237"/>
                <a:ext cx="255470" cy="369332"/>
              </a:xfrm>
              <a:prstGeom prst="rect">
                <a:avLst/>
              </a:prstGeom>
              <a:noFill/>
            </p:spPr>
            <p:txBody>
              <a:bodyPr wrap="square" rtlCol="0">
                <a:spAutoFit/>
              </a:bodyPr>
              <a:lstStyle/>
              <a:p>
                <a:r>
                  <a:rPr lang="sv-SE" dirty="0"/>
                  <a:t>=</a:t>
                </a:r>
              </a:p>
            </p:txBody>
          </p:sp>
        </p:grpSp>
        <p:sp>
          <p:nvSpPr>
            <p:cNvPr id="25" name="textruta 24"/>
            <p:cNvSpPr txBox="1"/>
            <p:nvPr/>
          </p:nvSpPr>
          <p:spPr>
            <a:xfrm>
              <a:off x="2416920" y="5192684"/>
              <a:ext cx="809231" cy="369332"/>
            </a:xfrm>
            <a:prstGeom prst="rect">
              <a:avLst/>
            </a:prstGeom>
            <a:noFill/>
          </p:spPr>
          <p:txBody>
            <a:bodyPr wrap="square" rtlCol="0">
              <a:spAutoFit/>
            </a:bodyPr>
            <a:lstStyle/>
            <a:p>
              <a:r>
                <a:rPr lang="sv-SE" dirty="0">
                  <a:latin typeface="Bradley Hand Bold"/>
                  <a:cs typeface="Bradley Hand Bold"/>
                </a:rPr>
                <a:t>kr/kg</a:t>
              </a:r>
            </a:p>
          </p:txBody>
        </p:sp>
      </p:grpSp>
      <p:sp>
        <p:nvSpPr>
          <p:cNvPr id="31" name="textruta 30"/>
          <p:cNvSpPr txBox="1"/>
          <p:nvPr/>
        </p:nvSpPr>
        <p:spPr>
          <a:xfrm>
            <a:off x="5009274" y="3031149"/>
            <a:ext cx="1209884" cy="369332"/>
          </a:xfrm>
          <a:prstGeom prst="rect">
            <a:avLst/>
          </a:prstGeom>
          <a:noFill/>
        </p:spPr>
        <p:txBody>
          <a:bodyPr wrap="square" rtlCol="0">
            <a:spAutoFit/>
          </a:bodyPr>
          <a:lstStyle/>
          <a:p>
            <a:r>
              <a:rPr lang="sv-SE" dirty="0">
                <a:latin typeface="Bradley Hand Bold"/>
                <a:cs typeface="Bradley Hand Bold"/>
              </a:rPr>
              <a:t>15 kr/kg</a:t>
            </a:r>
            <a:endParaRPr lang="sv-SE" dirty="0"/>
          </a:p>
        </p:txBody>
      </p:sp>
      <p:sp>
        <p:nvSpPr>
          <p:cNvPr id="32" name="textruta 31"/>
          <p:cNvSpPr txBox="1"/>
          <p:nvPr/>
        </p:nvSpPr>
        <p:spPr>
          <a:xfrm>
            <a:off x="1364343" y="3925657"/>
            <a:ext cx="2404547" cy="369332"/>
          </a:xfrm>
          <a:prstGeom prst="rect">
            <a:avLst/>
          </a:prstGeom>
          <a:noFill/>
        </p:spPr>
        <p:txBody>
          <a:bodyPr wrap="square" rtlCol="0">
            <a:spAutoFit/>
          </a:bodyPr>
          <a:lstStyle/>
          <a:p>
            <a:r>
              <a:rPr lang="sv-SE" dirty="0">
                <a:latin typeface="Bradley Hand Bold"/>
                <a:cs typeface="Bradley Hand Bold"/>
              </a:rPr>
              <a:t>Mindre påsen kostar:</a:t>
            </a:r>
          </a:p>
        </p:txBody>
      </p:sp>
      <p:sp>
        <p:nvSpPr>
          <p:cNvPr id="33" name="textruta 32"/>
          <p:cNvSpPr txBox="1"/>
          <p:nvPr/>
        </p:nvSpPr>
        <p:spPr>
          <a:xfrm>
            <a:off x="4963368" y="3925657"/>
            <a:ext cx="1209884" cy="369332"/>
          </a:xfrm>
          <a:prstGeom prst="rect">
            <a:avLst/>
          </a:prstGeom>
          <a:noFill/>
        </p:spPr>
        <p:txBody>
          <a:bodyPr wrap="square" rtlCol="0">
            <a:spAutoFit/>
          </a:bodyPr>
          <a:lstStyle/>
          <a:p>
            <a:r>
              <a:rPr lang="sv-SE" dirty="0">
                <a:latin typeface="Bradley Hand Bold"/>
                <a:cs typeface="Bradley Hand Bold"/>
              </a:rPr>
              <a:t>21 kr</a:t>
            </a:r>
            <a:endParaRPr lang="sv-SE" dirty="0"/>
          </a:p>
        </p:txBody>
      </p:sp>
      <p:sp>
        <p:nvSpPr>
          <p:cNvPr id="34" name="textruta 33"/>
          <p:cNvSpPr txBox="1"/>
          <p:nvPr/>
        </p:nvSpPr>
        <p:spPr>
          <a:xfrm>
            <a:off x="2198079" y="4949815"/>
            <a:ext cx="6877630" cy="369332"/>
          </a:xfrm>
          <a:prstGeom prst="rect">
            <a:avLst/>
          </a:prstGeom>
          <a:noFill/>
        </p:spPr>
        <p:txBody>
          <a:bodyPr wrap="square" rtlCol="0">
            <a:spAutoFit/>
          </a:bodyPr>
          <a:lstStyle/>
          <a:p>
            <a:r>
              <a:rPr lang="sv-SE" u="sng" dirty="0">
                <a:latin typeface="Bradley Hand Bold"/>
                <a:cs typeface="Bradley Hand Bold"/>
              </a:rPr>
              <a:t>Svar</a:t>
            </a:r>
            <a:r>
              <a:rPr lang="sv-SE" dirty="0">
                <a:latin typeface="Bradley Hand Bold"/>
                <a:cs typeface="Bradley Hand Bold"/>
              </a:rPr>
              <a:t>: Den mindre påsen kostar 21 kr.</a:t>
            </a:r>
          </a:p>
        </p:txBody>
      </p:sp>
      <p:sp>
        <p:nvSpPr>
          <p:cNvPr id="37" name="Rektangel 36">
            <a:extLst>
              <a:ext uri="{FF2B5EF4-FFF2-40B4-BE49-F238E27FC236}">
                <a16:creationId xmlns:a16="http://schemas.microsoft.com/office/drawing/2014/main" id="{6FAD8EA1-B106-E947-BBC4-B685E8AD3BF7}"/>
              </a:ext>
            </a:extLst>
          </p:cNvPr>
          <p:cNvSpPr/>
          <p:nvPr/>
        </p:nvSpPr>
        <p:spPr>
          <a:xfrm>
            <a:off x="287990" y="422519"/>
            <a:ext cx="1090620" cy="400110"/>
          </a:xfrm>
          <a:prstGeom prst="rect">
            <a:avLst/>
          </a:prstGeom>
        </p:spPr>
        <p:txBody>
          <a:bodyPr wrap="none">
            <a:spAutoFit/>
          </a:bodyPr>
          <a:lstStyle/>
          <a:p>
            <a:r>
              <a:rPr lang="sv-SE" sz="2000" b="1" dirty="0">
                <a:solidFill>
                  <a:srgbClr val="8E2503"/>
                </a:solidFill>
                <a:latin typeface="+mj-lt"/>
              </a:rPr>
              <a:t>Exempel</a:t>
            </a:r>
            <a:endParaRPr lang="sv-SE" sz="2000" dirty="0">
              <a:solidFill>
                <a:srgbClr val="8E2503"/>
              </a:solidFill>
              <a:effectLst/>
              <a:latin typeface="+mj-lt"/>
            </a:endParaRPr>
          </a:p>
        </p:txBody>
      </p:sp>
      <p:pic>
        <p:nvPicPr>
          <p:cNvPr id="35" name="Bildobjekt 34">
            <a:extLst>
              <a:ext uri="{FF2B5EF4-FFF2-40B4-BE49-F238E27FC236}">
                <a16:creationId xmlns:a16="http://schemas.microsoft.com/office/drawing/2014/main" id="{36AEF3D6-06EB-E14A-B028-48AB817FA335}"/>
              </a:ext>
            </a:extLst>
          </p:cNvPr>
          <p:cNvPicPr>
            <a:picLocks noChangeAspect="1"/>
          </p:cNvPicPr>
          <p:nvPr/>
        </p:nvPicPr>
        <p:blipFill>
          <a:blip r:embed="rId2"/>
          <a:stretch>
            <a:fillRect/>
          </a:stretch>
        </p:blipFill>
        <p:spPr>
          <a:xfrm>
            <a:off x="7577951" y="435718"/>
            <a:ext cx="1161498" cy="384895"/>
          </a:xfrm>
          <a:prstGeom prst="rect">
            <a:avLst/>
          </a:prstGeom>
        </p:spPr>
      </p:pic>
      <p:grpSp>
        <p:nvGrpSpPr>
          <p:cNvPr id="5" name="Grupp 4">
            <a:extLst>
              <a:ext uri="{FF2B5EF4-FFF2-40B4-BE49-F238E27FC236}">
                <a16:creationId xmlns:a16="http://schemas.microsoft.com/office/drawing/2014/main" id="{F99FF68C-7902-2243-A6DE-D3030FE1997C}"/>
              </a:ext>
            </a:extLst>
          </p:cNvPr>
          <p:cNvGrpSpPr/>
          <p:nvPr/>
        </p:nvGrpSpPr>
        <p:grpSpPr>
          <a:xfrm>
            <a:off x="658780" y="355728"/>
            <a:ext cx="6679545" cy="1200329"/>
            <a:chOff x="767638" y="179160"/>
            <a:chExt cx="6679545" cy="1200329"/>
          </a:xfrm>
        </p:grpSpPr>
        <p:sp>
          <p:nvSpPr>
            <p:cNvPr id="8" name="textruta 7"/>
            <p:cNvSpPr txBox="1"/>
            <p:nvPr/>
          </p:nvSpPr>
          <p:spPr>
            <a:xfrm>
              <a:off x="1696817" y="179160"/>
              <a:ext cx="5750366" cy="1200329"/>
            </a:xfrm>
            <a:prstGeom prst="rect">
              <a:avLst/>
            </a:prstGeom>
            <a:noFill/>
          </p:spPr>
          <p:txBody>
            <a:bodyPr wrap="square" rtlCol="0">
              <a:spAutoFit/>
            </a:bodyPr>
            <a:lstStyle/>
            <a:p>
              <a:r>
                <a:rPr lang="sv-SE" dirty="0"/>
                <a:t>Jonas köper apelsiner. En påse med apelsiner väger 1,8 kg och kostar 27 kr. En mindre påse med samma sorts apelsiner väger 1,4 kg. Hur mycket kostar den mindre påsen om kostnaden är proportionell mot vikten? </a:t>
              </a:r>
            </a:p>
          </p:txBody>
        </p:sp>
        <p:pic>
          <p:nvPicPr>
            <p:cNvPr id="4" name="Bildobjekt 3">
              <a:extLst>
                <a:ext uri="{FF2B5EF4-FFF2-40B4-BE49-F238E27FC236}">
                  <a16:creationId xmlns:a16="http://schemas.microsoft.com/office/drawing/2014/main" id="{5CAE5F9A-CF2D-F44A-BC56-E95366FAE5EE}"/>
                </a:ext>
              </a:extLst>
            </p:cNvPr>
            <p:cNvPicPr>
              <a:picLocks noChangeAspect="1"/>
            </p:cNvPicPr>
            <p:nvPr/>
          </p:nvPicPr>
          <p:blipFill>
            <a:blip r:embed="rId3"/>
            <a:stretch>
              <a:fillRect/>
            </a:stretch>
          </p:blipFill>
          <p:spPr>
            <a:xfrm>
              <a:off x="767638" y="680792"/>
              <a:ext cx="349040" cy="429588"/>
            </a:xfrm>
            <a:prstGeom prst="rect">
              <a:avLst/>
            </a:prstGeom>
          </p:spPr>
        </p:pic>
      </p:grpSp>
      <p:sp>
        <p:nvSpPr>
          <p:cNvPr id="38" name="Rektangel 37">
            <a:extLst>
              <a:ext uri="{FF2B5EF4-FFF2-40B4-BE49-F238E27FC236}">
                <a16:creationId xmlns:a16="http://schemas.microsoft.com/office/drawing/2014/main" id="{C695D55E-86A1-4B4A-926C-308A9E182A75}"/>
              </a:ext>
            </a:extLst>
          </p:cNvPr>
          <p:cNvSpPr/>
          <p:nvPr/>
        </p:nvSpPr>
        <p:spPr>
          <a:xfrm>
            <a:off x="6002824" y="3848713"/>
            <a:ext cx="299760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sv-SE" sz="1400" dirty="0"/>
              <a:t>Eftersom kostnaden är proportionell mot vikten så är kilopriset detsamma. </a:t>
            </a:r>
          </a:p>
        </p:txBody>
      </p:sp>
    </p:spTree>
    <p:extLst>
      <p:ext uri="{BB962C8B-B14F-4D97-AF65-F5344CB8AC3E}">
        <p14:creationId xmlns:p14="http://schemas.microsoft.com/office/powerpoint/2010/main" val="335052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31" grpId="0"/>
      <p:bldP spid="32" grpId="0"/>
      <p:bldP spid="33" grpId="0"/>
      <p:bldP spid="34" grpId="0"/>
      <p:bldP spid="37" grpId="0"/>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50CE0DD-E08B-D746-B280-213F234CE979}"/>
              </a:ext>
            </a:extLst>
          </p:cNvPr>
          <p:cNvSpPr/>
          <p:nvPr/>
        </p:nvSpPr>
        <p:spPr>
          <a:xfrm>
            <a:off x="396848" y="463665"/>
            <a:ext cx="1090620" cy="400110"/>
          </a:xfrm>
          <a:prstGeom prst="rect">
            <a:avLst/>
          </a:prstGeom>
        </p:spPr>
        <p:txBody>
          <a:bodyPr wrap="none">
            <a:spAutoFit/>
          </a:bodyPr>
          <a:lstStyle/>
          <a:p>
            <a:r>
              <a:rPr lang="sv-SE" sz="2000" b="1" dirty="0">
                <a:solidFill>
                  <a:srgbClr val="8E2503"/>
                </a:solidFill>
                <a:latin typeface="+mj-lt"/>
              </a:rPr>
              <a:t>Exempel</a:t>
            </a:r>
            <a:endParaRPr lang="sv-SE" sz="2000" dirty="0">
              <a:solidFill>
                <a:srgbClr val="8E2503"/>
              </a:solidFill>
              <a:effectLst/>
              <a:latin typeface="+mj-lt"/>
            </a:endParaRPr>
          </a:p>
        </p:txBody>
      </p:sp>
      <p:grpSp>
        <p:nvGrpSpPr>
          <p:cNvPr id="5" name="Grupp 4">
            <a:extLst>
              <a:ext uri="{FF2B5EF4-FFF2-40B4-BE49-F238E27FC236}">
                <a16:creationId xmlns:a16="http://schemas.microsoft.com/office/drawing/2014/main" id="{F998F123-C132-784D-82E3-C6BBFD677D90}"/>
              </a:ext>
            </a:extLst>
          </p:cNvPr>
          <p:cNvGrpSpPr/>
          <p:nvPr/>
        </p:nvGrpSpPr>
        <p:grpSpPr>
          <a:xfrm>
            <a:off x="2528712" y="284151"/>
            <a:ext cx="6076168" cy="2342033"/>
            <a:chOff x="2528712" y="284151"/>
            <a:chExt cx="6076168" cy="2342033"/>
          </a:xfrm>
        </p:grpSpPr>
        <p:sp>
          <p:nvSpPr>
            <p:cNvPr id="2" name="textruta 1">
              <a:extLst>
                <a:ext uri="{FF2B5EF4-FFF2-40B4-BE49-F238E27FC236}">
                  <a16:creationId xmlns:a16="http://schemas.microsoft.com/office/drawing/2014/main" id="{ACDA363A-4CF6-0644-BA9F-41DBD7521521}"/>
                </a:ext>
              </a:extLst>
            </p:cNvPr>
            <p:cNvSpPr txBox="1"/>
            <p:nvPr/>
          </p:nvSpPr>
          <p:spPr>
            <a:xfrm>
              <a:off x="2528712" y="463665"/>
              <a:ext cx="3578576" cy="646331"/>
            </a:xfrm>
            <a:prstGeom prst="rect">
              <a:avLst/>
            </a:prstGeom>
            <a:noFill/>
          </p:spPr>
          <p:txBody>
            <a:bodyPr wrap="square" rtlCol="0">
              <a:spAutoFit/>
            </a:bodyPr>
            <a:lstStyle/>
            <a:p>
              <a:r>
                <a:rPr lang="sv-SE" dirty="0"/>
                <a:t>Är priset på liftkort proportionellt mot antalet dagar?</a:t>
              </a:r>
            </a:p>
          </p:txBody>
        </p:sp>
        <p:pic>
          <p:nvPicPr>
            <p:cNvPr id="1026" name="Picture 2" descr="LissenTo - Slalom i Vemdalen.....">
              <a:extLst>
                <a:ext uri="{FF2B5EF4-FFF2-40B4-BE49-F238E27FC236}">
                  <a16:creationId xmlns:a16="http://schemas.microsoft.com/office/drawing/2014/main" id="{C7FBAC92-966F-E644-B7F4-6E849341A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847" y="284151"/>
              <a:ext cx="2401033" cy="1805577"/>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AF4201C3-C7F9-E444-9D08-4A0270D3F01E}"/>
                </a:ext>
              </a:extLst>
            </p:cNvPr>
            <p:cNvPicPr>
              <a:picLocks noChangeAspect="1"/>
            </p:cNvPicPr>
            <p:nvPr/>
          </p:nvPicPr>
          <p:blipFill>
            <a:blip r:embed="rId3"/>
            <a:stretch>
              <a:fillRect/>
            </a:stretch>
          </p:blipFill>
          <p:spPr>
            <a:xfrm>
              <a:off x="4989530" y="1553272"/>
              <a:ext cx="1472917" cy="1072912"/>
            </a:xfrm>
            <a:prstGeom prst="rect">
              <a:avLst/>
            </a:prstGeom>
          </p:spPr>
        </p:pic>
      </p:grpSp>
      <p:sp>
        <p:nvSpPr>
          <p:cNvPr id="8" name="textruta 7">
            <a:extLst>
              <a:ext uri="{FF2B5EF4-FFF2-40B4-BE49-F238E27FC236}">
                <a16:creationId xmlns:a16="http://schemas.microsoft.com/office/drawing/2014/main" id="{CA9B4E13-4434-7246-A306-173FDF3A87E3}"/>
              </a:ext>
            </a:extLst>
          </p:cNvPr>
          <p:cNvSpPr txBox="1"/>
          <p:nvPr/>
        </p:nvSpPr>
        <p:spPr>
          <a:xfrm>
            <a:off x="1602287" y="3542879"/>
            <a:ext cx="3225728" cy="369332"/>
          </a:xfrm>
          <a:prstGeom prst="rect">
            <a:avLst/>
          </a:prstGeom>
          <a:noFill/>
        </p:spPr>
        <p:txBody>
          <a:bodyPr wrap="square" rtlCol="0">
            <a:spAutoFit/>
          </a:bodyPr>
          <a:lstStyle/>
          <a:p>
            <a:r>
              <a:rPr lang="sv-SE" dirty="0">
                <a:latin typeface="Bradley Hand Bold"/>
                <a:cs typeface="Bradley Hand Bold"/>
              </a:rPr>
              <a:t>Kostnad per dag (3 dagar):</a:t>
            </a:r>
          </a:p>
        </p:txBody>
      </p:sp>
      <p:grpSp>
        <p:nvGrpSpPr>
          <p:cNvPr id="9" name="Grupp 8">
            <a:extLst>
              <a:ext uri="{FF2B5EF4-FFF2-40B4-BE49-F238E27FC236}">
                <a16:creationId xmlns:a16="http://schemas.microsoft.com/office/drawing/2014/main" id="{32DA5F79-2E00-B04E-B494-38DAD9EE65D8}"/>
              </a:ext>
            </a:extLst>
          </p:cNvPr>
          <p:cNvGrpSpPr/>
          <p:nvPr/>
        </p:nvGrpSpPr>
        <p:grpSpPr>
          <a:xfrm>
            <a:off x="4502618" y="3419967"/>
            <a:ext cx="1150406" cy="628673"/>
            <a:chOff x="1844133" y="5118008"/>
            <a:chExt cx="1150406" cy="628673"/>
          </a:xfrm>
        </p:grpSpPr>
        <p:grpSp>
          <p:nvGrpSpPr>
            <p:cNvPr id="10" name="Grupp 9">
              <a:extLst>
                <a:ext uri="{FF2B5EF4-FFF2-40B4-BE49-F238E27FC236}">
                  <a16:creationId xmlns:a16="http://schemas.microsoft.com/office/drawing/2014/main" id="{FCA65952-DB98-7C46-968A-5CF21057BEA6}"/>
                </a:ext>
              </a:extLst>
            </p:cNvPr>
            <p:cNvGrpSpPr/>
            <p:nvPr/>
          </p:nvGrpSpPr>
          <p:grpSpPr>
            <a:xfrm>
              <a:off x="1844133" y="5118008"/>
              <a:ext cx="1150406" cy="628673"/>
              <a:chOff x="2627372" y="3431861"/>
              <a:chExt cx="1150406" cy="628673"/>
            </a:xfrm>
          </p:grpSpPr>
          <p:grpSp>
            <p:nvGrpSpPr>
              <p:cNvPr id="12" name="Grupp 11">
                <a:extLst>
                  <a:ext uri="{FF2B5EF4-FFF2-40B4-BE49-F238E27FC236}">
                    <a16:creationId xmlns:a16="http://schemas.microsoft.com/office/drawing/2014/main" id="{F878B7B0-DDA8-6643-8C85-EF99B519353E}"/>
                  </a:ext>
                </a:extLst>
              </p:cNvPr>
              <p:cNvGrpSpPr>
                <a:grpSpLocks/>
              </p:cNvGrpSpPr>
              <p:nvPr/>
            </p:nvGrpSpPr>
            <p:grpSpPr bwMode="auto">
              <a:xfrm>
                <a:off x="2627372" y="3431861"/>
                <a:ext cx="607859" cy="628673"/>
                <a:chOff x="4032019" y="1889415"/>
                <a:chExt cx="607576" cy="628850"/>
              </a:xfrm>
            </p:grpSpPr>
            <p:sp>
              <p:nvSpPr>
                <p:cNvPr id="14" name="textruta 29">
                  <a:extLst>
                    <a:ext uri="{FF2B5EF4-FFF2-40B4-BE49-F238E27FC236}">
                      <a16:creationId xmlns:a16="http://schemas.microsoft.com/office/drawing/2014/main" id="{F27FE013-40C9-B54B-98BD-631EBDD94445}"/>
                    </a:ext>
                  </a:extLst>
                </p:cNvPr>
                <p:cNvSpPr txBox="1">
                  <a:spLocks noChangeArrowheads="1"/>
                </p:cNvSpPr>
                <p:nvPr/>
              </p:nvSpPr>
              <p:spPr bwMode="auto">
                <a:xfrm>
                  <a:off x="4032019" y="1889415"/>
                  <a:ext cx="607576" cy="369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975</a:t>
                  </a:r>
                </a:p>
              </p:txBody>
            </p:sp>
            <p:sp>
              <p:nvSpPr>
                <p:cNvPr id="15" name="textruta 30">
                  <a:extLst>
                    <a:ext uri="{FF2B5EF4-FFF2-40B4-BE49-F238E27FC236}">
                      <a16:creationId xmlns:a16="http://schemas.microsoft.com/office/drawing/2014/main" id="{5C248C55-442E-DC4E-9369-FEB4B42338C7}"/>
                    </a:ext>
                  </a:extLst>
                </p:cNvPr>
                <p:cNvSpPr txBox="1">
                  <a:spLocks noChangeArrowheads="1"/>
                </p:cNvSpPr>
                <p:nvPr/>
              </p:nvSpPr>
              <p:spPr bwMode="auto">
                <a:xfrm>
                  <a:off x="4137091" y="2148829"/>
                  <a:ext cx="329472" cy="369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3</a:t>
                  </a:r>
                </a:p>
              </p:txBody>
            </p:sp>
            <p:cxnSp>
              <p:nvCxnSpPr>
                <p:cNvPr id="16" name="Rak 15">
                  <a:extLst>
                    <a:ext uri="{FF2B5EF4-FFF2-40B4-BE49-F238E27FC236}">
                      <a16:creationId xmlns:a16="http://schemas.microsoft.com/office/drawing/2014/main" id="{55CC9792-024D-384F-8D34-3159E323CEED}"/>
                    </a:ext>
                  </a:extLst>
                </p:cNvPr>
                <p:cNvCxnSpPr>
                  <a:cxnSpLocks/>
                </p:cNvCxnSpPr>
                <p:nvPr/>
              </p:nvCxnSpPr>
              <p:spPr>
                <a:xfrm>
                  <a:off x="4057821" y="2202920"/>
                  <a:ext cx="55597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 name="textruta 12">
                <a:extLst>
                  <a:ext uri="{FF2B5EF4-FFF2-40B4-BE49-F238E27FC236}">
                    <a16:creationId xmlns:a16="http://schemas.microsoft.com/office/drawing/2014/main" id="{3806AFBB-F19B-E549-8076-AD2877B8E4F2}"/>
                  </a:ext>
                </a:extLst>
              </p:cNvPr>
              <p:cNvSpPr txBox="1"/>
              <p:nvPr/>
            </p:nvSpPr>
            <p:spPr>
              <a:xfrm>
                <a:off x="3522308" y="3506537"/>
                <a:ext cx="255470" cy="369332"/>
              </a:xfrm>
              <a:prstGeom prst="rect">
                <a:avLst/>
              </a:prstGeom>
              <a:noFill/>
            </p:spPr>
            <p:txBody>
              <a:bodyPr wrap="square" rtlCol="0">
                <a:spAutoFit/>
              </a:bodyPr>
              <a:lstStyle/>
              <a:p>
                <a:r>
                  <a:rPr lang="sv-SE" dirty="0"/>
                  <a:t>=</a:t>
                </a:r>
              </a:p>
            </p:txBody>
          </p:sp>
        </p:grpSp>
        <p:sp>
          <p:nvSpPr>
            <p:cNvPr id="11" name="textruta 10">
              <a:extLst>
                <a:ext uri="{FF2B5EF4-FFF2-40B4-BE49-F238E27FC236}">
                  <a16:creationId xmlns:a16="http://schemas.microsoft.com/office/drawing/2014/main" id="{E88D3852-501C-ED47-8274-704A16A7EC4B}"/>
                </a:ext>
              </a:extLst>
            </p:cNvPr>
            <p:cNvSpPr txBox="1"/>
            <p:nvPr/>
          </p:nvSpPr>
          <p:spPr>
            <a:xfrm>
              <a:off x="2416920" y="5192684"/>
              <a:ext cx="484391" cy="369332"/>
            </a:xfrm>
            <a:prstGeom prst="rect">
              <a:avLst/>
            </a:prstGeom>
            <a:noFill/>
          </p:spPr>
          <p:txBody>
            <a:bodyPr wrap="square" rtlCol="0">
              <a:spAutoFit/>
            </a:bodyPr>
            <a:lstStyle/>
            <a:p>
              <a:r>
                <a:rPr lang="sv-SE" dirty="0">
                  <a:latin typeface="Bradley Hand Bold"/>
                  <a:cs typeface="Bradley Hand Bold"/>
                </a:rPr>
                <a:t>kr</a:t>
              </a:r>
            </a:p>
          </p:txBody>
        </p:sp>
      </p:grpSp>
      <p:sp>
        <p:nvSpPr>
          <p:cNvPr id="17" name="textruta 16">
            <a:extLst>
              <a:ext uri="{FF2B5EF4-FFF2-40B4-BE49-F238E27FC236}">
                <a16:creationId xmlns:a16="http://schemas.microsoft.com/office/drawing/2014/main" id="{EF73FBF1-B6C5-104A-83E0-EFE4BF2B3E9D}"/>
              </a:ext>
            </a:extLst>
          </p:cNvPr>
          <p:cNvSpPr txBox="1"/>
          <p:nvPr/>
        </p:nvSpPr>
        <p:spPr>
          <a:xfrm>
            <a:off x="5605258" y="3494642"/>
            <a:ext cx="1209884" cy="369332"/>
          </a:xfrm>
          <a:prstGeom prst="rect">
            <a:avLst/>
          </a:prstGeom>
          <a:noFill/>
        </p:spPr>
        <p:txBody>
          <a:bodyPr wrap="square" rtlCol="0">
            <a:spAutoFit/>
          </a:bodyPr>
          <a:lstStyle/>
          <a:p>
            <a:r>
              <a:rPr lang="sv-SE" dirty="0">
                <a:latin typeface="Bradley Hand Bold"/>
                <a:cs typeface="Bradley Hand Bold"/>
              </a:rPr>
              <a:t>325 kr</a:t>
            </a:r>
            <a:endParaRPr lang="sv-SE" dirty="0"/>
          </a:p>
        </p:txBody>
      </p:sp>
      <p:sp>
        <p:nvSpPr>
          <p:cNvPr id="18" name="textruta 17">
            <a:extLst>
              <a:ext uri="{FF2B5EF4-FFF2-40B4-BE49-F238E27FC236}">
                <a16:creationId xmlns:a16="http://schemas.microsoft.com/office/drawing/2014/main" id="{27BCEB65-3F88-4E49-978C-B0490DD78C1E}"/>
              </a:ext>
            </a:extLst>
          </p:cNvPr>
          <p:cNvSpPr txBox="1"/>
          <p:nvPr/>
        </p:nvSpPr>
        <p:spPr>
          <a:xfrm>
            <a:off x="1640235" y="4490358"/>
            <a:ext cx="3225728" cy="369332"/>
          </a:xfrm>
          <a:prstGeom prst="rect">
            <a:avLst/>
          </a:prstGeom>
          <a:noFill/>
        </p:spPr>
        <p:txBody>
          <a:bodyPr wrap="square" rtlCol="0">
            <a:spAutoFit/>
          </a:bodyPr>
          <a:lstStyle/>
          <a:p>
            <a:r>
              <a:rPr lang="sv-SE" dirty="0">
                <a:latin typeface="Bradley Hand Bold"/>
                <a:cs typeface="Bradley Hand Bold"/>
              </a:rPr>
              <a:t>Kostnad per dag (7 dagar):</a:t>
            </a:r>
          </a:p>
        </p:txBody>
      </p:sp>
      <p:grpSp>
        <p:nvGrpSpPr>
          <p:cNvPr id="19" name="Grupp 18">
            <a:extLst>
              <a:ext uri="{FF2B5EF4-FFF2-40B4-BE49-F238E27FC236}">
                <a16:creationId xmlns:a16="http://schemas.microsoft.com/office/drawing/2014/main" id="{B942851C-33F3-3F42-BACB-857413A3DB31}"/>
              </a:ext>
            </a:extLst>
          </p:cNvPr>
          <p:cNvGrpSpPr/>
          <p:nvPr/>
        </p:nvGrpSpPr>
        <p:grpSpPr>
          <a:xfrm>
            <a:off x="4572000" y="4367446"/>
            <a:ext cx="1204403" cy="628673"/>
            <a:chOff x="1705811" y="5118008"/>
            <a:chExt cx="1204403" cy="628673"/>
          </a:xfrm>
        </p:grpSpPr>
        <p:grpSp>
          <p:nvGrpSpPr>
            <p:cNvPr id="20" name="Grupp 19">
              <a:extLst>
                <a:ext uri="{FF2B5EF4-FFF2-40B4-BE49-F238E27FC236}">
                  <a16:creationId xmlns:a16="http://schemas.microsoft.com/office/drawing/2014/main" id="{A06DCB02-2D73-424B-88E6-4CC965D37AFE}"/>
                </a:ext>
              </a:extLst>
            </p:cNvPr>
            <p:cNvGrpSpPr/>
            <p:nvPr/>
          </p:nvGrpSpPr>
          <p:grpSpPr>
            <a:xfrm>
              <a:off x="1705811" y="5118008"/>
              <a:ext cx="1204403" cy="628673"/>
              <a:chOff x="2489050" y="3431861"/>
              <a:chExt cx="1204403" cy="628673"/>
            </a:xfrm>
          </p:grpSpPr>
          <p:grpSp>
            <p:nvGrpSpPr>
              <p:cNvPr id="22" name="Grupp 21">
                <a:extLst>
                  <a:ext uri="{FF2B5EF4-FFF2-40B4-BE49-F238E27FC236}">
                    <a16:creationId xmlns:a16="http://schemas.microsoft.com/office/drawing/2014/main" id="{1815B6F4-27A9-0247-B1A7-07EECF6EAA9A}"/>
                  </a:ext>
                </a:extLst>
              </p:cNvPr>
              <p:cNvGrpSpPr>
                <a:grpSpLocks/>
              </p:cNvGrpSpPr>
              <p:nvPr/>
            </p:nvGrpSpPr>
            <p:grpSpPr bwMode="auto">
              <a:xfrm>
                <a:off x="2489050" y="3431861"/>
                <a:ext cx="876476" cy="628673"/>
                <a:chOff x="3893763" y="1889415"/>
                <a:chExt cx="876068" cy="628850"/>
              </a:xfrm>
            </p:grpSpPr>
            <p:sp>
              <p:nvSpPr>
                <p:cNvPr id="24" name="textruta 29">
                  <a:extLst>
                    <a:ext uri="{FF2B5EF4-FFF2-40B4-BE49-F238E27FC236}">
                      <a16:creationId xmlns:a16="http://schemas.microsoft.com/office/drawing/2014/main" id="{75B62BD6-584F-7342-AA66-871690831EE4}"/>
                    </a:ext>
                  </a:extLst>
                </p:cNvPr>
                <p:cNvSpPr txBox="1">
                  <a:spLocks noChangeArrowheads="1"/>
                </p:cNvSpPr>
                <p:nvPr/>
              </p:nvSpPr>
              <p:spPr bwMode="auto">
                <a:xfrm>
                  <a:off x="3893763" y="1889415"/>
                  <a:ext cx="876068" cy="369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1 995</a:t>
                  </a:r>
                </a:p>
              </p:txBody>
            </p:sp>
            <p:sp>
              <p:nvSpPr>
                <p:cNvPr id="25" name="textruta 30">
                  <a:extLst>
                    <a:ext uri="{FF2B5EF4-FFF2-40B4-BE49-F238E27FC236}">
                      <a16:creationId xmlns:a16="http://schemas.microsoft.com/office/drawing/2014/main" id="{1D24AA98-1239-A541-82AA-D55078E5ACCF}"/>
                    </a:ext>
                  </a:extLst>
                </p:cNvPr>
                <p:cNvSpPr txBox="1">
                  <a:spLocks noChangeArrowheads="1"/>
                </p:cNvSpPr>
                <p:nvPr/>
              </p:nvSpPr>
              <p:spPr bwMode="auto">
                <a:xfrm>
                  <a:off x="4137091" y="2148829"/>
                  <a:ext cx="341601" cy="369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7</a:t>
                  </a:r>
                </a:p>
              </p:txBody>
            </p:sp>
            <p:cxnSp>
              <p:nvCxnSpPr>
                <p:cNvPr id="26" name="Rak 25">
                  <a:extLst>
                    <a:ext uri="{FF2B5EF4-FFF2-40B4-BE49-F238E27FC236}">
                      <a16:creationId xmlns:a16="http://schemas.microsoft.com/office/drawing/2014/main" id="{88140E9C-7148-C14F-9F20-2BCBD87B4C2F}"/>
                    </a:ext>
                  </a:extLst>
                </p:cNvPr>
                <p:cNvCxnSpPr>
                  <a:cxnSpLocks/>
                </p:cNvCxnSpPr>
                <p:nvPr/>
              </p:nvCxnSpPr>
              <p:spPr>
                <a:xfrm>
                  <a:off x="3923347" y="2202920"/>
                  <a:ext cx="64352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3" name="textruta 22">
                <a:extLst>
                  <a:ext uri="{FF2B5EF4-FFF2-40B4-BE49-F238E27FC236}">
                    <a16:creationId xmlns:a16="http://schemas.microsoft.com/office/drawing/2014/main" id="{BB393DBD-97AA-BF4C-B0F3-A208EF0F7662}"/>
                  </a:ext>
                </a:extLst>
              </p:cNvPr>
              <p:cNvSpPr txBox="1"/>
              <p:nvPr/>
            </p:nvSpPr>
            <p:spPr>
              <a:xfrm>
                <a:off x="3437983" y="3528334"/>
                <a:ext cx="255470" cy="369332"/>
              </a:xfrm>
              <a:prstGeom prst="rect">
                <a:avLst/>
              </a:prstGeom>
              <a:noFill/>
            </p:spPr>
            <p:txBody>
              <a:bodyPr wrap="square" rtlCol="0">
                <a:spAutoFit/>
              </a:bodyPr>
              <a:lstStyle/>
              <a:p>
                <a:r>
                  <a:rPr lang="sv-SE" dirty="0"/>
                  <a:t>=</a:t>
                </a:r>
              </a:p>
            </p:txBody>
          </p:sp>
        </p:grpSp>
        <p:sp>
          <p:nvSpPr>
            <p:cNvPr id="21" name="textruta 20">
              <a:extLst>
                <a:ext uri="{FF2B5EF4-FFF2-40B4-BE49-F238E27FC236}">
                  <a16:creationId xmlns:a16="http://schemas.microsoft.com/office/drawing/2014/main" id="{5DA477B9-9110-7D45-A908-09E278889F54}"/>
                </a:ext>
              </a:extLst>
            </p:cNvPr>
            <p:cNvSpPr txBox="1"/>
            <p:nvPr/>
          </p:nvSpPr>
          <p:spPr>
            <a:xfrm>
              <a:off x="2364949" y="5214482"/>
              <a:ext cx="484391" cy="369332"/>
            </a:xfrm>
            <a:prstGeom prst="rect">
              <a:avLst/>
            </a:prstGeom>
            <a:noFill/>
          </p:spPr>
          <p:txBody>
            <a:bodyPr wrap="square" rtlCol="0">
              <a:spAutoFit/>
            </a:bodyPr>
            <a:lstStyle/>
            <a:p>
              <a:r>
                <a:rPr lang="sv-SE" dirty="0">
                  <a:latin typeface="Bradley Hand Bold"/>
                  <a:cs typeface="Bradley Hand Bold"/>
                </a:rPr>
                <a:t>kr</a:t>
              </a:r>
            </a:p>
          </p:txBody>
        </p:sp>
      </p:grpSp>
      <p:sp>
        <p:nvSpPr>
          <p:cNvPr id="27" name="textruta 26">
            <a:extLst>
              <a:ext uri="{FF2B5EF4-FFF2-40B4-BE49-F238E27FC236}">
                <a16:creationId xmlns:a16="http://schemas.microsoft.com/office/drawing/2014/main" id="{25833A75-8599-C841-B3E4-53E9F7E828AA}"/>
              </a:ext>
            </a:extLst>
          </p:cNvPr>
          <p:cNvSpPr txBox="1"/>
          <p:nvPr/>
        </p:nvSpPr>
        <p:spPr>
          <a:xfrm>
            <a:off x="5725988" y="4458969"/>
            <a:ext cx="1209884" cy="369332"/>
          </a:xfrm>
          <a:prstGeom prst="rect">
            <a:avLst/>
          </a:prstGeom>
          <a:noFill/>
        </p:spPr>
        <p:txBody>
          <a:bodyPr wrap="square" rtlCol="0">
            <a:spAutoFit/>
          </a:bodyPr>
          <a:lstStyle/>
          <a:p>
            <a:r>
              <a:rPr lang="sv-SE" dirty="0">
                <a:latin typeface="Bradley Hand Bold"/>
                <a:cs typeface="Bradley Hand Bold"/>
              </a:rPr>
              <a:t>285 kr</a:t>
            </a:r>
            <a:endParaRPr lang="sv-SE" dirty="0"/>
          </a:p>
        </p:txBody>
      </p:sp>
      <p:sp>
        <p:nvSpPr>
          <p:cNvPr id="29" name="textruta 28">
            <a:extLst>
              <a:ext uri="{FF2B5EF4-FFF2-40B4-BE49-F238E27FC236}">
                <a16:creationId xmlns:a16="http://schemas.microsoft.com/office/drawing/2014/main" id="{DBE6D1EC-E292-A443-87FD-1E8B909B7501}"/>
              </a:ext>
            </a:extLst>
          </p:cNvPr>
          <p:cNvSpPr txBox="1"/>
          <p:nvPr/>
        </p:nvSpPr>
        <p:spPr>
          <a:xfrm>
            <a:off x="1906410" y="5523130"/>
            <a:ext cx="5732281" cy="369332"/>
          </a:xfrm>
          <a:prstGeom prst="rect">
            <a:avLst/>
          </a:prstGeom>
          <a:noFill/>
        </p:spPr>
        <p:txBody>
          <a:bodyPr wrap="square" rtlCol="0">
            <a:spAutoFit/>
          </a:bodyPr>
          <a:lstStyle/>
          <a:p>
            <a:r>
              <a:rPr lang="sv-SE" u="sng" dirty="0">
                <a:latin typeface="Bradley Hand Bold"/>
                <a:cs typeface="Bradley Hand Bold"/>
              </a:rPr>
              <a:t>Svar</a:t>
            </a:r>
            <a:r>
              <a:rPr lang="sv-SE" dirty="0">
                <a:latin typeface="Bradley Hand Bold"/>
                <a:cs typeface="Bradley Hand Bold"/>
              </a:rPr>
              <a:t>:  </a:t>
            </a:r>
            <a:r>
              <a:rPr lang="sv-SE" dirty="0">
                <a:latin typeface="Bradley Hand" pitchFamily="2" charset="77"/>
              </a:rPr>
              <a:t>Priset är inte proportionellt mot antalet dagar</a:t>
            </a:r>
            <a:r>
              <a:rPr lang="sv-SE" dirty="0">
                <a:latin typeface="Bradley Hand" pitchFamily="2" charset="77"/>
                <a:cs typeface="Bradley Hand Bold"/>
              </a:rPr>
              <a:t>.</a:t>
            </a:r>
          </a:p>
        </p:txBody>
      </p:sp>
      <p:pic>
        <p:nvPicPr>
          <p:cNvPr id="28" name="Bildobjekt 27">
            <a:extLst>
              <a:ext uri="{FF2B5EF4-FFF2-40B4-BE49-F238E27FC236}">
                <a16:creationId xmlns:a16="http://schemas.microsoft.com/office/drawing/2014/main" id="{1C7D5D5A-625E-134D-96A0-D21C5E967453}"/>
              </a:ext>
            </a:extLst>
          </p:cNvPr>
          <p:cNvPicPr>
            <a:picLocks noChangeAspect="1"/>
          </p:cNvPicPr>
          <p:nvPr/>
        </p:nvPicPr>
        <p:blipFill>
          <a:blip r:embed="rId4"/>
          <a:stretch>
            <a:fillRect/>
          </a:stretch>
        </p:blipFill>
        <p:spPr>
          <a:xfrm>
            <a:off x="7686809" y="259150"/>
            <a:ext cx="1161498" cy="384895"/>
          </a:xfrm>
          <a:prstGeom prst="rect">
            <a:avLst/>
          </a:prstGeom>
        </p:spPr>
      </p:pic>
    </p:spTree>
    <p:extLst>
      <p:ext uri="{BB962C8B-B14F-4D97-AF65-F5344CB8AC3E}">
        <p14:creationId xmlns:p14="http://schemas.microsoft.com/office/powerpoint/2010/main" val="339103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7" grpId="0"/>
      <p:bldP spid="18"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C59A304-F386-5041-8066-DAC267CE5FD0}"/>
              </a:ext>
            </a:extLst>
          </p:cNvPr>
          <p:cNvSpPr txBox="1"/>
          <p:nvPr/>
        </p:nvSpPr>
        <p:spPr>
          <a:xfrm>
            <a:off x="2311443" y="1129349"/>
            <a:ext cx="5864050" cy="369332"/>
          </a:xfrm>
          <a:prstGeom prst="rect">
            <a:avLst/>
          </a:prstGeom>
          <a:noFill/>
        </p:spPr>
        <p:txBody>
          <a:bodyPr wrap="square" rtlCol="0">
            <a:spAutoFit/>
          </a:bodyPr>
          <a:lstStyle/>
          <a:p>
            <a:r>
              <a:rPr lang="sv-SE" dirty="0"/>
              <a:t>Vilken eller vilka grafer är proportionaliteter?</a:t>
            </a:r>
          </a:p>
        </p:txBody>
      </p:sp>
      <p:pic>
        <p:nvPicPr>
          <p:cNvPr id="3" name="Bildobjekt 2">
            <a:extLst>
              <a:ext uri="{FF2B5EF4-FFF2-40B4-BE49-F238E27FC236}">
                <a16:creationId xmlns:a16="http://schemas.microsoft.com/office/drawing/2014/main" id="{992D4032-B4E1-8C4F-B2FE-65D42144FCC3}"/>
              </a:ext>
            </a:extLst>
          </p:cNvPr>
          <p:cNvPicPr>
            <a:picLocks noChangeAspect="1"/>
          </p:cNvPicPr>
          <p:nvPr/>
        </p:nvPicPr>
        <p:blipFill>
          <a:blip r:embed="rId2"/>
          <a:stretch>
            <a:fillRect/>
          </a:stretch>
        </p:blipFill>
        <p:spPr>
          <a:xfrm>
            <a:off x="524416" y="2351300"/>
            <a:ext cx="1787027" cy="1353808"/>
          </a:xfrm>
          <a:prstGeom prst="rect">
            <a:avLst/>
          </a:prstGeom>
        </p:spPr>
      </p:pic>
      <p:pic>
        <p:nvPicPr>
          <p:cNvPr id="4" name="Bildobjekt 3">
            <a:extLst>
              <a:ext uri="{FF2B5EF4-FFF2-40B4-BE49-F238E27FC236}">
                <a16:creationId xmlns:a16="http://schemas.microsoft.com/office/drawing/2014/main" id="{D807E0E5-7F26-534F-A5E9-8C48B83CF8C9}"/>
              </a:ext>
            </a:extLst>
          </p:cNvPr>
          <p:cNvPicPr>
            <a:picLocks noChangeAspect="1"/>
          </p:cNvPicPr>
          <p:nvPr/>
        </p:nvPicPr>
        <p:blipFill>
          <a:blip r:embed="rId3"/>
          <a:stretch>
            <a:fillRect/>
          </a:stretch>
        </p:blipFill>
        <p:spPr>
          <a:xfrm>
            <a:off x="2729683" y="2435992"/>
            <a:ext cx="1842317" cy="1416109"/>
          </a:xfrm>
          <a:prstGeom prst="rect">
            <a:avLst/>
          </a:prstGeom>
        </p:spPr>
      </p:pic>
      <p:pic>
        <p:nvPicPr>
          <p:cNvPr id="5" name="Bildobjekt 4">
            <a:extLst>
              <a:ext uri="{FF2B5EF4-FFF2-40B4-BE49-F238E27FC236}">
                <a16:creationId xmlns:a16="http://schemas.microsoft.com/office/drawing/2014/main" id="{C3EB8673-2650-724A-958E-58EA585B5079}"/>
              </a:ext>
            </a:extLst>
          </p:cNvPr>
          <p:cNvPicPr>
            <a:picLocks noChangeAspect="1"/>
          </p:cNvPicPr>
          <p:nvPr/>
        </p:nvPicPr>
        <p:blipFill>
          <a:blip r:embed="rId4"/>
          <a:stretch>
            <a:fillRect/>
          </a:stretch>
        </p:blipFill>
        <p:spPr>
          <a:xfrm>
            <a:off x="4904029" y="2435992"/>
            <a:ext cx="1884606" cy="1420283"/>
          </a:xfrm>
          <a:prstGeom prst="rect">
            <a:avLst/>
          </a:prstGeom>
        </p:spPr>
      </p:pic>
      <p:pic>
        <p:nvPicPr>
          <p:cNvPr id="6" name="Bildobjekt 5">
            <a:extLst>
              <a:ext uri="{FF2B5EF4-FFF2-40B4-BE49-F238E27FC236}">
                <a16:creationId xmlns:a16="http://schemas.microsoft.com/office/drawing/2014/main" id="{B31919AF-0037-CF4D-BDEA-E206788ED18B}"/>
              </a:ext>
            </a:extLst>
          </p:cNvPr>
          <p:cNvPicPr>
            <a:picLocks noChangeAspect="1"/>
          </p:cNvPicPr>
          <p:nvPr/>
        </p:nvPicPr>
        <p:blipFill>
          <a:blip r:embed="rId5"/>
          <a:stretch>
            <a:fillRect/>
          </a:stretch>
        </p:blipFill>
        <p:spPr>
          <a:xfrm>
            <a:off x="6913209" y="2351300"/>
            <a:ext cx="1982628" cy="1428047"/>
          </a:xfrm>
          <a:prstGeom prst="rect">
            <a:avLst/>
          </a:prstGeom>
        </p:spPr>
      </p:pic>
      <p:sp>
        <p:nvSpPr>
          <p:cNvPr id="7" name="Ellips 6">
            <a:extLst>
              <a:ext uri="{FF2B5EF4-FFF2-40B4-BE49-F238E27FC236}">
                <a16:creationId xmlns:a16="http://schemas.microsoft.com/office/drawing/2014/main" id="{0008DA2A-751A-BC4F-A928-D680BF13B77F}"/>
              </a:ext>
            </a:extLst>
          </p:cNvPr>
          <p:cNvSpPr/>
          <p:nvPr/>
        </p:nvSpPr>
        <p:spPr>
          <a:xfrm>
            <a:off x="4572000" y="1995142"/>
            <a:ext cx="2341209" cy="2092233"/>
          </a:xfrm>
          <a:prstGeom prst="ellipse">
            <a:avLst/>
          </a:prstGeom>
          <a:noFill/>
          <a:ln w="38100" cmpd="sng">
            <a:solidFill>
              <a:srgbClr val="8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8" name="Rektangel 7">
            <a:extLst>
              <a:ext uri="{FF2B5EF4-FFF2-40B4-BE49-F238E27FC236}">
                <a16:creationId xmlns:a16="http://schemas.microsoft.com/office/drawing/2014/main" id="{98553884-4BD8-8943-968A-9054B32A6000}"/>
              </a:ext>
            </a:extLst>
          </p:cNvPr>
          <p:cNvSpPr/>
          <p:nvPr/>
        </p:nvSpPr>
        <p:spPr>
          <a:xfrm>
            <a:off x="396848" y="463665"/>
            <a:ext cx="1090620" cy="400110"/>
          </a:xfrm>
          <a:prstGeom prst="rect">
            <a:avLst/>
          </a:prstGeom>
        </p:spPr>
        <p:txBody>
          <a:bodyPr wrap="none">
            <a:spAutoFit/>
          </a:bodyPr>
          <a:lstStyle/>
          <a:p>
            <a:r>
              <a:rPr lang="sv-SE" sz="2000" b="1" dirty="0">
                <a:solidFill>
                  <a:srgbClr val="8E2503"/>
                </a:solidFill>
                <a:latin typeface="+mj-lt"/>
              </a:rPr>
              <a:t>Exempel</a:t>
            </a:r>
            <a:endParaRPr lang="sv-SE" sz="2000" dirty="0">
              <a:solidFill>
                <a:srgbClr val="8E2503"/>
              </a:solidFill>
              <a:effectLst/>
              <a:latin typeface="+mj-lt"/>
            </a:endParaRPr>
          </a:p>
        </p:txBody>
      </p:sp>
      <p:pic>
        <p:nvPicPr>
          <p:cNvPr id="9" name="Bildobjekt 8">
            <a:extLst>
              <a:ext uri="{FF2B5EF4-FFF2-40B4-BE49-F238E27FC236}">
                <a16:creationId xmlns:a16="http://schemas.microsoft.com/office/drawing/2014/main" id="{99F29683-B513-D94C-9A7C-78BD817F4A7F}"/>
              </a:ext>
            </a:extLst>
          </p:cNvPr>
          <p:cNvPicPr>
            <a:picLocks noChangeAspect="1"/>
          </p:cNvPicPr>
          <p:nvPr/>
        </p:nvPicPr>
        <p:blipFill>
          <a:blip r:embed="rId6"/>
          <a:stretch>
            <a:fillRect/>
          </a:stretch>
        </p:blipFill>
        <p:spPr>
          <a:xfrm>
            <a:off x="7686809" y="259150"/>
            <a:ext cx="1161498" cy="384895"/>
          </a:xfrm>
          <a:prstGeom prst="rect">
            <a:avLst/>
          </a:prstGeom>
        </p:spPr>
      </p:pic>
    </p:spTree>
    <p:extLst>
      <p:ext uri="{BB962C8B-B14F-4D97-AF65-F5344CB8AC3E}">
        <p14:creationId xmlns:p14="http://schemas.microsoft.com/office/powerpoint/2010/main" val="107014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9146</TotalTime>
  <Words>732</Words>
  <Application>Microsoft Macintosh PowerPoint</Application>
  <PresentationFormat>Bildspel på skärmen (4:3)</PresentationFormat>
  <Paragraphs>106</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Arial</vt:lpstr>
      <vt:lpstr>Bradley Hand</vt:lpstr>
      <vt:lpstr>Bradley Hand Bold</vt:lpstr>
      <vt:lpstr>Calibri</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Kristina Johnson Förvaltning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Gemensamma Uppgifter (GU)</dc:title>
  <dc:creator>Kristina Johnson</dc:creator>
  <cp:lastModifiedBy>Kristina Johnson</cp:lastModifiedBy>
  <cp:revision>55</cp:revision>
  <dcterms:created xsi:type="dcterms:W3CDTF">2017-04-14T14:35:34Z</dcterms:created>
  <dcterms:modified xsi:type="dcterms:W3CDTF">2021-10-09T07:14:57Z</dcterms:modified>
</cp:coreProperties>
</file>