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36" r:id="rId2"/>
    <p:sldId id="272" r:id="rId3"/>
    <p:sldId id="271" r:id="rId4"/>
    <p:sldId id="337" r:id="rId5"/>
    <p:sldId id="339" r:id="rId6"/>
    <p:sldId id="340" r:id="rId7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000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39" autoAdjust="0"/>
    <p:restoredTop sz="99038" autoAdjust="0"/>
  </p:normalViewPr>
  <p:slideViewPr>
    <p:cSldViewPr snapToGrid="0" snapToObjects="1">
      <p:cViewPr varScale="1">
        <p:scale>
          <a:sx n="114" d="100"/>
          <a:sy n="114" d="100"/>
        </p:scale>
        <p:origin x="186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2024-04-08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9391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2024-04-08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0685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2024-04-08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5010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2024-04-08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5621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2024-04-08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3754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2024-04-08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0213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2024-04-08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7384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2024-04-08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5128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2024-04-08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0055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2024-04-08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1825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2024-04-08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0475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78685-97AF-A24C-8BA0-13F35216F0F3}" type="datetimeFigureOut">
              <a:rPr lang="sv-SE" smtClean="0"/>
              <a:t>2024-04-08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145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tiff"/><Relationship Id="rId4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ktangel 39">
            <a:extLst>
              <a:ext uri="{FF2B5EF4-FFF2-40B4-BE49-F238E27FC236}">
                <a16:creationId xmlns:a16="http://schemas.microsoft.com/office/drawing/2014/main" id="{16E8D2AE-4270-3047-9B52-2B04FEF4794A}"/>
              </a:ext>
            </a:extLst>
          </p:cNvPr>
          <p:cNvSpPr/>
          <p:nvPr/>
        </p:nvSpPr>
        <p:spPr>
          <a:xfrm>
            <a:off x="374073" y="773760"/>
            <a:ext cx="8395854" cy="5779439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1" name="textruta 40">
            <a:extLst>
              <a:ext uri="{FF2B5EF4-FFF2-40B4-BE49-F238E27FC236}">
                <a16:creationId xmlns:a16="http://schemas.microsoft.com/office/drawing/2014/main" id="{7845A6A9-0BAF-5949-A08F-1786A4346AFC}"/>
              </a:ext>
            </a:extLst>
          </p:cNvPr>
          <p:cNvSpPr txBox="1"/>
          <p:nvPr/>
        </p:nvSpPr>
        <p:spPr>
          <a:xfrm>
            <a:off x="4193025" y="597548"/>
            <a:ext cx="924075" cy="3148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rgbClr val="7030A0"/>
                </a:solidFill>
              </a:rPr>
              <a:t>AKTIVITET</a:t>
            </a:r>
          </a:p>
        </p:txBody>
      </p:sp>
      <p:sp>
        <p:nvSpPr>
          <p:cNvPr id="159" name="Rektangel 158">
            <a:extLst>
              <a:ext uri="{FF2B5EF4-FFF2-40B4-BE49-F238E27FC236}">
                <a16:creationId xmlns:a16="http://schemas.microsoft.com/office/drawing/2014/main" id="{515FBD3C-FB21-7F49-81C3-D7893A4BB65E}"/>
              </a:ext>
            </a:extLst>
          </p:cNvPr>
          <p:cNvSpPr/>
          <p:nvPr/>
        </p:nvSpPr>
        <p:spPr>
          <a:xfrm>
            <a:off x="3934915" y="962761"/>
            <a:ext cx="1409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E2503"/>
                </a:solidFill>
                <a:latin typeface="+mj-lt"/>
              </a:rPr>
              <a:t>Kuber på rad</a:t>
            </a:r>
            <a:endParaRPr lang="sv-SE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160" name="Rektangel 159">
            <a:extLst>
              <a:ext uri="{FF2B5EF4-FFF2-40B4-BE49-F238E27FC236}">
                <a16:creationId xmlns:a16="http://schemas.microsoft.com/office/drawing/2014/main" id="{DB88512B-2178-834C-B945-672DFEA48F94}"/>
              </a:ext>
            </a:extLst>
          </p:cNvPr>
          <p:cNvSpPr/>
          <p:nvPr/>
        </p:nvSpPr>
        <p:spPr>
          <a:xfrm>
            <a:off x="2887816" y="1325221"/>
            <a:ext cx="9657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latin typeface="+mj-lt"/>
              </a:rPr>
              <a:t>Materiel:</a:t>
            </a:r>
            <a:endParaRPr lang="sv-SE" sz="1600" b="1" dirty="0">
              <a:effectLst/>
              <a:latin typeface="+mj-lt"/>
            </a:endParaRPr>
          </a:p>
        </p:txBody>
      </p:sp>
      <p:sp>
        <p:nvSpPr>
          <p:cNvPr id="161" name="Rektangel 160">
            <a:extLst>
              <a:ext uri="{FF2B5EF4-FFF2-40B4-BE49-F238E27FC236}">
                <a16:creationId xmlns:a16="http://schemas.microsoft.com/office/drawing/2014/main" id="{CB397A12-7670-9E47-8753-5AC321C79C86}"/>
              </a:ext>
            </a:extLst>
          </p:cNvPr>
          <p:cNvSpPr/>
          <p:nvPr/>
        </p:nvSpPr>
        <p:spPr>
          <a:xfrm>
            <a:off x="2311633" y="1564445"/>
            <a:ext cx="15418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latin typeface="+mj-lt"/>
              </a:rPr>
              <a:t>Antal deltagare:</a:t>
            </a:r>
            <a:endParaRPr lang="sv-SE" sz="1600" b="1" dirty="0">
              <a:effectLst/>
              <a:latin typeface="+mj-lt"/>
            </a:endParaRPr>
          </a:p>
        </p:txBody>
      </p:sp>
      <p:sp>
        <p:nvSpPr>
          <p:cNvPr id="162" name="Rektangel 161">
            <a:extLst>
              <a:ext uri="{FF2B5EF4-FFF2-40B4-BE49-F238E27FC236}">
                <a16:creationId xmlns:a16="http://schemas.microsoft.com/office/drawing/2014/main" id="{5445C22E-D6AE-6041-AC5C-CD6898C6FA6C}"/>
              </a:ext>
            </a:extLst>
          </p:cNvPr>
          <p:cNvSpPr/>
          <p:nvPr/>
        </p:nvSpPr>
        <p:spPr>
          <a:xfrm>
            <a:off x="3822887" y="1579833"/>
            <a:ext cx="7818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dirty="0">
                <a:latin typeface="+mj-lt"/>
              </a:rPr>
              <a:t>2 – 3 </a:t>
            </a:r>
            <a:r>
              <a:rPr lang="sv-SE" sz="1600" dirty="0" err="1">
                <a:latin typeface="+mj-lt"/>
              </a:rPr>
              <a:t>st</a:t>
            </a:r>
            <a:endParaRPr lang="sv-SE" sz="1600" dirty="0">
              <a:effectLst/>
              <a:latin typeface="+mj-lt"/>
            </a:endParaRPr>
          </a:p>
        </p:txBody>
      </p:sp>
      <p:sp>
        <p:nvSpPr>
          <p:cNvPr id="163" name="Rektangel 162">
            <a:extLst>
              <a:ext uri="{FF2B5EF4-FFF2-40B4-BE49-F238E27FC236}">
                <a16:creationId xmlns:a16="http://schemas.microsoft.com/office/drawing/2014/main" id="{A2A0344D-D74E-E34E-9EEA-7AB137DEA013}"/>
              </a:ext>
            </a:extLst>
          </p:cNvPr>
          <p:cNvSpPr/>
          <p:nvPr/>
        </p:nvSpPr>
        <p:spPr>
          <a:xfrm>
            <a:off x="3808192" y="1325221"/>
            <a:ext cx="23730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4 </a:t>
            </a:r>
            <a:r>
              <a:rPr lang="sv-SE" sz="1600" dirty="0" err="1"/>
              <a:t>centikuber</a:t>
            </a:r>
            <a:r>
              <a:rPr lang="sv-SE" sz="1600" dirty="0"/>
              <a:t> av olika färg </a:t>
            </a:r>
          </a:p>
        </p:txBody>
      </p:sp>
      <p:sp>
        <p:nvSpPr>
          <p:cNvPr id="166" name="Rektangel 165">
            <a:extLst>
              <a:ext uri="{FF2B5EF4-FFF2-40B4-BE49-F238E27FC236}">
                <a16:creationId xmlns:a16="http://schemas.microsoft.com/office/drawing/2014/main" id="{93B03E86-93BB-2C40-9524-40D2BCDF6229}"/>
              </a:ext>
            </a:extLst>
          </p:cNvPr>
          <p:cNvSpPr/>
          <p:nvPr/>
        </p:nvSpPr>
        <p:spPr>
          <a:xfrm>
            <a:off x="1348729" y="2082505"/>
            <a:ext cx="3097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solidFill>
                  <a:srgbClr val="9E2903"/>
                </a:solidFill>
                <a:latin typeface="+mj-lt"/>
              </a:rPr>
              <a:t>A</a:t>
            </a:r>
            <a:endParaRPr lang="sv-SE" sz="1600" b="1" dirty="0">
              <a:solidFill>
                <a:srgbClr val="9E2903"/>
              </a:solidFill>
              <a:effectLst/>
              <a:latin typeface="+mj-lt"/>
            </a:endParaRPr>
          </a:p>
        </p:txBody>
      </p:sp>
      <p:sp>
        <p:nvSpPr>
          <p:cNvPr id="167" name="Rektangel 166">
            <a:extLst>
              <a:ext uri="{FF2B5EF4-FFF2-40B4-BE49-F238E27FC236}">
                <a16:creationId xmlns:a16="http://schemas.microsoft.com/office/drawing/2014/main" id="{37C45AF0-A923-FE44-93FF-6342417BAC5F}"/>
              </a:ext>
            </a:extLst>
          </p:cNvPr>
          <p:cNvSpPr/>
          <p:nvPr/>
        </p:nvSpPr>
        <p:spPr>
          <a:xfrm>
            <a:off x="1678685" y="2082505"/>
            <a:ext cx="50035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Placera</a:t>
            </a:r>
            <a:r>
              <a:rPr lang="sv-SE" sz="1600" b="1" dirty="0"/>
              <a:t> tre </a:t>
            </a:r>
            <a:r>
              <a:rPr lang="sv-SE" sz="1600" dirty="0"/>
              <a:t>av kuberna efter varandra. </a:t>
            </a:r>
          </a:p>
        </p:txBody>
      </p:sp>
      <p:sp>
        <p:nvSpPr>
          <p:cNvPr id="195" name="Rektangel 194">
            <a:extLst>
              <a:ext uri="{FF2B5EF4-FFF2-40B4-BE49-F238E27FC236}">
                <a16:creationId xmlns:a16="http://schemas.microsoft.com/office/drawing/2014/main" id="{C347ADCF-0C86-EB4D-8E7D-8A03B300323B}"/>
              </a:ext>
            </a:extLst>
          </p:cNvPr>
          <p:cNvSpPr/>
          <p:nvPr/>
        </p:nvSpPr>
        <p:spPr>
          <a:xfrm>
            <a:off x="1348729" y="3125902"/>
            <a:ext cx="3000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solidFill>
                  <a:srgbClr val="9E2903"/>
                </a:solidFill>
                <a:latin typeface="+mj-lt"/>
              </a:rPr>
              <a:t>B</a:t>
            </a:r>
            <a:endParaRPr lang="sv-SE" sz="1600" b="1" dirty="0">
              <a:solidFill>
                <a:srgbClr val="9E2903"/>
              </a:solidFill>
              <a:effectLst/>
              <a:latin typeface="+mj-lt"/>
            </a:endParaRPr>
          </a:p>
        </p:txBody>
      </p:sp>
      <p:sp>
        <p:nvSpPr>
          <p:cNvPr id="196" name="Rektangel 195">
            <a:extLst>
              <a:ext uri="{FF2B5EF4-FFF2-40B4-BE49-F238E27FC236}">
                <a16:creationId xmlns:a16="http://schemas.microsoft.com/office/drawing/2014/main" id="{87EE022D-06D0-8A47-921E-5120334FFB32}"/>
              </a:ext>
            </a:extLst>
          </p:cNvPr>
          <p:cNvSpPr/>
          <p:nvPr/>
        </p:nvSpPr>
        <p:spPr>
          <a:xfrm>
            <a:off x="1688599" y="3125902"/>
            <a:ext cx="66291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Jämför ert resultat med en annan grupp.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06118F6B-1C0F-D641-B2BE-5CD3689691C0}"/>
              </a:ext>
            </a:extLst>
          </p:cNvPr>
          <p:cNvSpPr/>
          <p:nvPr/>
        </p:nvSpPr>
        <p:spPr>
          <a:xfrm>
            <a:off x="1340899" y="3615229"/>
            <a:ext cx="3434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b="1" dirty="0">
                <a:solidFill>
                  <a:srgbClr val="9E2903"/>
                </a:solidFill>
              </a:rPr>
              <a:t>C</a:t>
            </a:r>
            <a:endParaRPr lang="sv-SE" sz="1600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79B553FC-7A0D-BC4F-9E85-F1649DDD4464}"/>
              </a:ext>
            </a:extLst>
          </p:cNvPr>
          <p:cNvSpPr/>
          <p:nvPr/>
        </p:nvSpPr>
        <p:spPr>
          <a:xfrm>
            <a:off x="1680769" y="3599744"/>
            <a:ext cx="54336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Placera</a:t>
            </a:r>
            <a:r>
              <a:rPr lang="sv-SE" sz="1600" b="1" dirty="0"/>
              <a:t> alla fyra </a:t>
            </a:r>
            <a:r>
              <a:rPr lang="sv-SE" sz="1600" dirty="0"/>
              <a:t>av kuberna efter varandra. 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D2C90A03-271D-F741-A859-9127A472E25F}"/>
              </a:ext>
            </a:extLst>
          </p:cNvPr>
          <p:cNvSpPr/>
          <p:nvPr/>
        </p:nvSpPr>
        <p:spPr>
          <a:xfrm>
            <a:off x="1680769" y="3885806"/>
            <a:ext cx="54336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På hur många olika sätt kan det göras?</a:t>
            </a:r>
            <a:endParaRPr lang="sv-SE" sz="1600" dirty="0">
              <a:latin typeface="+mn-lt"/>
            </a:endParaRP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011AD75C-3642-144F-B29C-EB5EFF8B7B88}"/>
              </a:ext>
            </a:extLst>
          </p:cNvPr>
          <p:cNvSpPr/>
          <p:nvPr/>
        </p:nvSpPr>
        <p:spPr>
          <a:xfrm>
            <a:off x="1348729" y="4405370"/>
            <a:ext cx="3295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b="1" dirty="0">
                <a:solidFill>
                  <a:srgbClr val="9E2903"/>
                </a:solidFill>
              </a:rPr>
              <a:t>D</a:t>
            </a:r>
            <a:endParaRPr lang="sv-SE" sz="1600" dirty="0"/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B1856624-F278-184D-8522-29E7D2CEAA2D}"/>
              </a:ext>
            </a:extLst>
          </p:cNvPr>
          <p:cNvSpPr/>
          <p:nvPr/>
        </p:nvSpPr>
        <p:spPr>
          <a:xfrm>
            <a:off x="1688599" y="4409847"/>
            <a:ext cx="54336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>
                <a:latin typeface="+mn-lt"/>
              </a:rPr>
              <a:t>Jämför ert resultat med en annan grupp.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B1E06B01-5001-054F-AFBE-AF6B81408604}"/>
              </a:ext>
            </a:extLst>
          </p:cNvPr>
          <p:cNvSpPr/>
          <p:nvPr/>
        </p:nvSpPr>
        <p:spPr>
          <a:xfrm>
            <a:off x="320900" y="180890"/>
            <a:ext cx="8823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3.2			                                </a:t>
            </a:r>
            <a:r>
              <a:rPr lang="sv-SE" sz="2400" b="1" dirty="0" err="1"/>
              <a:t>Kombinatorik</a:t>
            </a:r>
            <a:endParaRPr lang="sv-SE" sz="2400" b="1" dirty="0"/>
          </a:p>
        </p:txBody>
      </p:sp>
      <p:pic>
        <p:nvPicPr>
          <p:cNvPr id="27" name="Bildobjekt 26">
            <a:extLst>
              <a:ext uri="{FF2B5EF4-FFF2-40B4-BE49-F238E27FC236}">
                <a16:creationId xmlns:a16="http://schemas.microsoft.com/office/drawing/2014/main" id="{0D90CAA6-ADDC-8D4A-A6D7-0F75802E7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2911" y="219274"/>
            <a:ext cx="1161498" cy="384895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EA0B0250-D0C9-0245-9451-D82D83C72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101" y="1192323"/>
            <a:ext cx="1920316" cy="2185771"/>
          </a:xfrm>
          <a:prstGeom prst="rect">
            <a:avLst/>
          </a:prstGeom>
        </p:spPr>
      </p:pic>
      <p:sp>
        <p:nvSpPr>
          <p:cNvPr id="35" name="Rektangel 34">
            <a:extLst>
              <a:ext uri="{FF2B5EF4-FFF2-40B4-BE49-F238E27FC236}">
                <a16:creationId xmlns:a16="http://schemas.microsoft.com/office/drawing/2014/main" id="{12494886-4CBB-5041-8B66-1B2CE6EFB0B7}"/>
              </a:ext>
            </a:extLst>
          </p:cNvPr>
          <p:cNvSpPr/>
          <p:nvPr/>
        </p:nvSpPr>
        <p:spPr>
          <a:xfrm>
            <a:off x="1688066" y="2355284"/>
            <a:ext cx="40333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På hur många olika sätt kan det göras? Anteckna eller rita alla sätt ni hittar. 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565EE55-84A6-FA4B-850A-39631C7E3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3160" y="2044121"/>
            <a:ext cx="1009302" cy="475396"/>
          </a:xfrm>
          <a:prstGeom prst="rect">
            <a:avLst/>
          </a:prstGeom>
        </p:spPr>
      </p:pic>
      <p:sp>
        <p:nvSpPr>
          <p:cNvPr id="36" name="Rektangel 35">
            <a:extLst>
              <a:ext uri="{FF2B5EF4-FFF2-40B4-BE49-F238E27FC236}">
                <a16:creationId xmlns:a16="http://schemas.microsoft.com/office/drawing/2014/main" id="{5963F85C-487D-CC4E-864A-19A2E83349AD}"/>
              </a:ext>
            </a:extLst>
          </p:cNvPr>
          <p:cNvSpPr/>
          <p:nvPr/>
        </p:nvSpPr>
        <p:spPr>
          <a:xfrm>
            <a:off x="1348729" y="5016171"/>
            <a:ext cx="3295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b="1" dirty="0">
                <a:solidFill>
                  <a:srgbClr val="9E2903"/>
                </a:solidFill>
              </a:rPr>
              <a:t>E</a:t>
            </a:r>
            <a:endParaRPr lang="sv-SE" sz="1600" dirty="0"/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4FBAAA12-35A0-F949-8026-2681152223F3}"/>
              </a:ext>
            </a:extLst>
          </p:cNvPr>
          <p:cNvSpPr/>
          <p:nvPr/>
        </p:nvSpPr>
        <p:spPr>
          <a:xfrm>
            <a:off x="1688600" y="5020648"/>
            <a:ext cx="43946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Försök komma på hur man kan räkna ut det antal sätt som kuberna kan placeras efter varandra.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366AAB63-CC3F-B444-89EA-94153B61202C}"/>
              </a:ext>
            </a:extLst>
          </p:cNvPr>
          <p:cNvSpPr/>
          <p:nvPr/>
        </p:nvSpPr>
        <p:spPr>
          <a:xfrm>
            <a:off x="1348729" y="5809287"/>
            <a:ext cx="3295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b="1" dirty="0">
                <a:solidFill>
                  <a:srgbClr val="9E2903"/>
                </a:solidFill>
              </a:rPr>
              <a:t>F</a:t>
            </a:r>
            <a:endParaRPr lang="sv-SE" sz="1600" dirty="0"/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FB0F0350-7176-D747-AF7C-91790DE6866A}"/>
              </a:ext>
            </a:extLst>
          </p:cNvPr>
          <p:cNvSpPr/>
          <p:nvPr/>
        </p:nvSpPr>
        <p:spPr>
          <a:xfrm>
            <a:off x="1688600" y="5813764"/>
            <a:ext cx="4492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Räkna ut på hur många olika sätt man kan placera fem kuber med olika färg efter varandra. </a:t>
            </a:r>
          </a:p>
        </p:txBody>
      </p:sp>
    </p:spTree>
    <p:extLst>
      <p:ext uri="{BB962C8B-B14F-4D97-AF65-F5344CB8AC3E}">
        <p14:creationId xmlns:p14="http://schemas.microsoft.com/office/powerpoint/2010/main" val="84810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/>
      <p:bldP spid="160" grpId="0"/>
      <p:bldP spid="161" grpId="0"/>
      <p:bldP spid="162" grpId="0"/>
      <p:bldP spid="163" grpId="0"/>
      <p:bldP spid="166" grpId="0"/>
      <p:bldP spid="167" grpId="0"/>
      <p:bldP spid="195" grpId="0"/>
      <p:bldP spid="196" grpId="0"/>
      <p:bldP spid="24" grpId="0"/>
      <p:bldP spid="25" grpId="0"/>
      <p:bldP spid="29" grpId="0"/>
      <p:bldP spid="30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7525986C-0F87-AE43-8194-23EF7AD218D3}"/>
              </a:ext>
            </a:extLst>
          </p:cNvPr>
          <p:cNvSpPr/>
          <p:nvPr/>
        </p:nvSpPr>
        <p:spPr>
          <a:xfrm>
            <a:off x="4210446" y="304025"/>
            <a:ext cx="11614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50001"/>
                </a:solidFill>
              </a:rPr>
              <a:t>Bilda tal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584972C-39E1-BB47-9510-97F6E8904B07}"/>
              </a:ext>
            </a:extLst>
          </p:cNvPr>
          <p:cNvSpPr/>
          <p:nvPr/>
        </p:nvSpPr>
        <p:spPr>
          <a:xfrm>
            <a:off x="2479319" y="889488"/>
            <a:ext cx="48409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Med sifforna </a:t>
            </a:r>
            <a:r>
              <a:rPr lang="sv-SE" sz="2000" b="1" dirty="0">
                <a:solidFill>
                  <a:srgbClr val="FF0000"/>
                </a:solidFill>
              </a:rPr>
              <a:t>1</a:t>
            </a:r>
            <a:r>
              <a:rPr lang="sv-SE" dirty="0"/>
              <a:t>, </a:t>
            </a:r>
            <a:r>
              <a:rPr lang="sv-SE" sz="2000" b="1" dirty="0">
                <a:solidFill>
                  <a:srgbClr val="FF0000"/>
                </a:solidFill>
              </a:rPr>
              <a:t>4</a:t>
            </a:r>
            <a:r>
              <a:rPr lang="sv-SE" dirty="0"/>
              <a:t> och </a:t>
            </a:r>
            <a:r>
              <a:rPr lang="sv-SE" sz="2000" b="1" dirty="0">
                <a:solidFill>
                  <a:srgbClr val="FF0000"/>
                </a:solidFill>
              </a:rPr>
              <a:t>7</a:t>
            </a:r>
            <a:r>
              <a:rPr lang="sv-SE" dirty="0"/>
              <a:t> kan vi bilda tresiffriga tal. 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4AFC11A3-A540-7741-874E-A0F87E04335F}"/>
              </a:ext>
            </a:extLst>
          </p:cNvPr>
          <p:cNvSpPr/>
          <p:nvPr/>
        </p:nvSpPr>
        <p:spPr>
          <a:xfrm>
            <a:off x="1152829" y="1471569"/>
            <a:ext cx="4840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skriver siffrorna på tre lapparna och undersöker hur många tal vi kan bilda:  </a:t>
            </a:r>
          </a:p>
        </p:txBody>
      </p:sp>
      <p:grpSp>
        <p:nvGrpSpPr>
          <p:cNvPr id="13" name="Grupp 12">
            <a:extLst>
              <a:ext uri="{FF2B5EF4-FFF2-40B4-BE49-F238E27FC236}">
                <a16:creationId xmlns:a16="http://schemas.microsoft.com/office/drawing/2014/main" id="{CDA9392B-733D-8B49-A64A-9B27F7154A85}"/>
              </a:ext>
            </a:extLst>
          </p:cNvPr>
          <p:cNvGrpSpPr/>
          <p:nvPr/>
        </p:nvGrpSpPr>
        <p:grpSpPr>
          <a:xfrm>
            <a:off x="4998018" y="1455045"/>
            <a:ext cx="2137755" cy="701333"/>
            <a:chOff x="2736357" y="3300740"/>
            <a:chExt cx="2137755" cy="701333"/>
          </a:xfrm>
        </p:grpSpPr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0683DCA3-323D-F947-8101-8B6CEC95A5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36357" y="3313409"/>
              <a:ext cx="690424" cy="645770"/>
            </a:xfrm>
            <a:prstGeom prst="rect">
              <a:avLst/>
            </a:prstGeom>
          </p:spPr>
        </p:pic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43E060F4-E4AC-FB49-93AD-C02B4C4C1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90356" y="3336667"/>
              <a:ext cx="515956" cy="665406"/>
            </a:xfrm>
            <a:prstGeom prst="rect">
              <a:avLst/>
            </a:prstGeom>
          </p:spPr>
        </p:pic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AD2CFFAE-15FF-DB41-8FBD-F2C5D0129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69888" y="3300740"/>
              <a:ext cx="604224" cy="614582"/>
            </a:xfrm>
            <a:prstGeom prst="rect">
              <a:avLst/>
            </a:prstGeom>
          </p:spPr>
        </p:pic>
      </p:grpSp>
      <p:sp>
        <p:nvSpPr>
          <p:cNvPr id="14" name="Rektangel 13">
            <a:extLst>
              <a:ext uri="{FF2B5EF4-FFF2-40B4-BE49-F238E27FC236}">
                <a16:creationId xmlns:a16="http://schemas.microsoft.com/office/drawing/2014/main" id="{CE5B01DE-0312-524D-BE94-98869B45BBF1}"/>
              </a:ext>
            </a:extLst>
          </p:cNvPr>
          <p:cNvSpPr/>
          <p:nvPr/>
        </p:nvSpPr>
        <p:spPr>
          <a:xfrm>
            <a:off x="814502" y="2531834"/>
            <a:ext cx="39352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Med siffran </a:t>
            </a:r>
            <a:r>
              <a:rPr lang="sv-SE" sz="2000" b="1" dirty="0">
                <a:solidFill>
                  <a:srgbClr val="FF0000"/>
                </a:solidFill>
              </a:rPr>
              <a:t>1</a:t>
            </a:r>
            <a:r>
              <a:rPr lang="sv-SE" b="1" dirty="0"/>
              <a:t> </a:t>
            </a:r>
            <a:r>
              <a:rPr lang="sv-SE" dirty="0"/>
              <a:t>först kan vi bilda talen:  </a:t>
            </a:r>
          </a:p>
        </p:txBody>
      </p:sp>
      <p:pic>
        <p:nvPicPr>
          <p:cNvPr id="27" name="Bildobjekt 26">
            <a:extLst>
              <a:ext uri="{FF2B5EF4-FFF2-40B4-BE49-F238E27FC236}">
                <a16:creationId xmlns:a16="http://schemas.microsoft.com/office/drawing/2014/main" id="{0D8BCA16-53ED-F849-92B5-BB7275D89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979" y="2291720"/>
            <a:ext cx="413646" cy="386893"/>
          </a:xfrm>
          <a:prstGeom prst="rect">
            <a:avLst/>
          </a:prstGeom>
        </p:spPr>
      </p:pic>
      <p:pic>
        <p:nvPicPr>
          <p:cNvPr id="28" name="Bildobjekt 27">
            <a:extLst>
              <a:ext uri="{FF2B5EF4-FFF2-40B4-BE49-F238E27FC236}">
                <a16:creationId xmlns:a16="http://schemas.microsoft.com/office/drawing/2014/main" id="{AC2B75FB-4AB5-7242-8301-18ED175EC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463" y="2277729"/>
            <a:ext cx="305780" cy="394351"/>
          </a:xfrm>
          <a:prstGeom prst="rect">
            <a:avLst/>
          </a:prstGeom>
        </p:spPr>
      </p:pic>
      <p:pic>
        <p:nvPicPr>
          <p:cNvPr id="29" name="Bildobjekt 28">
            <a:extLst>
              <a:ext uri="{FF2B5EF4-FFF2-40B4-BE49-F238E27FC236}">
                <a16:creationId xmlns:a16="http://schemas.microsoft.com/office/drawing/2014/main" id="{EC3CF601-98F0-D64B-A117-776E65F90E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8773" y="2271196"/>
            <a:ext cx="387705" cy="394351"/>
          </a:xfrm>
          <a:prstGeom prst="rect">
            <a:avLst/>
          </a:prstGeom>
        </p:spPr>
      </p:pic>
      <p:pic>
        <p:nvPicPr>
          <p:cNvPr id="30" name="Bildobjekt 29">
            <a:extLst>
              <a:ext uri="{FF2B5EF4-FFF2-40B4-BE49-F238E27FC236}">
                <a16:creationId xmlns:a16="http://schemas.microsoft.com/office/drawing/2014/main" id="{986AB403-0B35-BC41-8897-E4E1D7210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195" y="2791657"/>
            <a:ext cx="413646" cy="386893"/>
          </a:xfrm>
          <a:prstGeom prst="rect">
            <a:avLst/>
          </a:prstGeom>
        </p:spPr>
      </p:pic>
      <p:pic>
        <p:nvPicPr>
          <p:cNvPr id="31" name="Bildobjekt 30">
            <a:extLst>
              <a:ext uri="{FF2B5EF4-FFF2-40B4-BE49-F238E27FC236}">
                <a16:creationId xmlns:a16="http://schemas.microsoft.com/office/drawing/2014/main" id="{C9A74234-4208-3740-B1F3-F4612E19C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0805" y="2777611"/>
            <a:ext cx="305780" cy="394351"/>
          </a:xfrm>
          <a:prstGeom prst="rect">
            <a:avLst/>
          </a:prstGeom>
        </p:spPr>
      </p:pic>
      <p:pic>
        <p:nvPicPr>
          <p:cNvPr id="32" name="Bildobjekt 31">
            <a:extLst>
              <a:ext uri="{FF2B5EF4-FFF2-40B4-BE49-F238E27FC236}">
                <a16:creationId xmlns:a16="http://schemas.microsoft.com/office/drawing/2014/main" id="{E3D056C9-E471-DA4B-9673-F7EBD5FBF5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2679" y="2793849"/>
            <a:ext cx="387705" cy="394351"/>
          </a:xfrm>
          <a:prstGeom prst="rect">
            <a:avLst/>
          </a:prstGeom>
        </p:spPr>
      </p:pic>
      <p:sp>
        <p:nvSpPr>
          <p:cNvPr id="33" name="Rektangel 32">
            <a:extLst>
              <a:ext uri="{FF2B5EF4-FFF2-40B4-BE49-F238E27FC236}">
                <a16:creationId xmlns:a16="http://schemas.microsoft.com/office/drawing/2014/main" id="{FFFD2FF2-4EE8-1C47-9155-4BC7E65977CF}"/>
              </a:ext>
            </a:extLst>
          </p:cNvPr>
          <p:cNvSpPr/>
          <p:nvPr/>
        </p:nvSpPr>
        <p:spPr>
          <a:xfrm>
            <a:off x="814502" y="3630760"/>
            <a:ext cx="37574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Med siffran </a:t>
            </a:r>
            <a:r>
              <a:rPr lang="sv-SE" sz="2000" dirty="0">
                <a:solidFill>
                  <a:srgbClr val="FF0000"/>
                </a:solidFill>
              </a:rPr>
              <a:t>4</a:t>
            </a:r>
            <a:r>
              <a:rPr lang="sv-SE" dirty="0"/>
              <a:t> först kan vi bilda talen:  </a:t>
            </a:r>
          </a:p>
        </p:txBody>
      </p:sp>
      <p:pic>
        <p:nvPicPr>
          <p:cNvPr id="34" name="Bildobjekt 33">
            <a:extLst>
              <a:ext uri="{FF2B5EF4-FFF2-40B4-BE49-F238E27FC236}">
                <a16:creationId xmlns:a16="http://schemas.microsoft.com/office/drawing/2014/main" id="{F9B1DD77-D1FA-6F4E-A7AF-C1D6EB001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189" y="3455958"/>
            <a:ext cx="413646" cy="386893"/>
          </a:xfrm>
          <a:prstGeom prst="rect">
            <a:avLst/>
          </a:prstGeom>
        </p:spPr>
      </p:pic>
      <p:pic>
        <p:nvPicPr>
          <p:cNvPr id="35" name="Bildobjekt 34">
            <a:extLst>
              <a:ext uri="{FF2B5EF4-FFF2-40B4-BE49-F238E27FC236}">
                <a16:creationId xmlns:a16="http://schemas.microsoft.com/office/drawing/2014/main" id="{753F306F-545A-1B4E-BD62-F16F4D4D1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2882" y="3464739"/>
            <a:ext cx="305780" cy="394351"/>
          </a:xfrm>
          <a:prstGeom prst="rect">
            <a:avLst/>
          </a:prstGeom>
        </p:spPr>
      </p:pic>
      <p:pic>
        <p:nvPicPr>
          <p:cNvPr id="36" name="Bildobjekt 35">
            <a:extLst>
              <a:ext uri="{FF2B5EF4-FFF2-40B4-BE49-F238E27FC236}">
                <a16:creationId xmlns:a16="http://schemas.microsoft.com/office/drawing/2014/main" id="{29246768-2541-FA4E-8EF6-77E70290AC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5130" y="3439720"/>
            <a:ext cx="387705" cy="394351"/>
          </a:xfrm>
          <a:prstGeom prst="rect">
            <a:avLst/>
          </a:prstGeom>
        </p:spPr>
      </p:pic>
      <p:pic>
        <p:nvPicPr>
          <p:cNvPr id="37" name="Bildobjekt 36">
            <a:extLst>
              <a:ext uri="{FF2B5EF4-FFF2-40B4-BE49-F238E27FC236}">
                <a16:creationId xmlns:a16="http://schemas.microsoft.com/office/drawing/2014/main" id="{BC7BBA9C-BDFD-9B46-AD21-BDCD4F75E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25" y="3865297"/>
            <a:ext cx="413646" cy="386893"/>
          </a:xfrm>
          <a:prstGeom prst="rect">
            <a:avLst/>
          </a:prstGeom>
        </p:spPr>
      </p:pic>
      <p:pic>
        <p:nvPicPr>
          <p:cNvPr id="38" name="Bildobjekt 37">
            <a:extLst>
              <a:ext uri="{FF2B5EF4-FFF2-40B4-BE49-F238E27FC236}">
                <a16:creationId xmlns:a16="http://schemas.microsoft.com/office/drawing/2014/main" id="{6BDAD6DD-ADDC-FC44-86B8-491E76134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118" y="3911733"/>
            <a:ext cx="305780" cy="394351"/>
          </a:xfrm>
          <a:prstGeom prst="rect">
            <a:avLst/>
          </a:prstGeom>
        </p:spPr>
      </p:pic>
      <p:pic>
        <p:nvPicPr>
          <p:cNvPr id="39" name="Bildobjekt 38">
            <a:extLst>
              <a:ext uri="{FF2B5EF4-FFF2-40B4-BE49-F238E27FC236}">
                <a16:creationId xmlns:a16="http://schemas.microsoft.com/office/drawing/2014/main" id="{8A3D4F6C-A3CC-624C-B649-5AA732ECBC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7159" y="3866454"/>
            <a:ext cx="387705" cy="394351"/>
          </a:xfrm>
          <a:prstGeom prst="rect">
            <a:avLst/>
          </a:prstGeom>
        </p:spPr>
      </p:pic>
      <p:sp>
        <p:nvSpPr>
          <p:cNvPr id="40" name="Rektangel 39">
            <a:extLst>
              <a:ext uri="{FF2B5EF4-FFF2-40B4-BE49-F238E27FC236}">
                <a16:creationId xmlns:a16="http://schemas.microsoft.com/office/drawing/2014/main" id="{577D2654-EC0B-3845-8753-E674C93AF370}"/>
              </a:ext>
            </a:extLst>
          </p:cNvPr>
          <p:cNvSpPr/>
          <p:nvPr/>
        </p:nvSpPr>
        <p:spPr>
          <a:xfrm>
            <a:off x="814502" y="4773359"/>
            <a:ext cx="38592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Med siffran </a:t>
            </a:r>
            <a:r>
              <a:rPr lang="sv-SE" sz="2000" b="1" dirty="0">
                <a:solidFill>
                  <a:srgbClr val="FF0000"/>
                </a:solidFill>
              </a:rPr>
              <a:t>7</a:t>
            </a:r>
            <a:r>
              <a:rPr lang="sv-SE" dirty="0"/>
              <a:t> först kan vi bilda talen:  </a:t>
            </a:r>
          </a:p>
        </p:txBody>
      </p:sp>
      <p:pic>
        <p:nvPicPr>
          <p:cNvPr id="41" name="Bildobjekt 40">
            <a:extLst>
              <a:ext uri="{FF2B5EF4-FFF2-40B4-BE49-F238E27FC236}">
                <a16:creationId xmlns:a16="http://schemas.microsoft.com/office/drawing/2014/main" id="{51ED2001-A807-464F-97AF-B34B7EDE3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184" y="4558140"/>
            <a:ext cx="413646" cy="386893"/>
          </a:xfrm>
          <a:prstGeom prst="rect">
            <a:avLst/>
          </a:prstGeom>
        </p:spPr>
      </p:pic>
      <p:pic>
        <p:nvPicPr>
          <p:cNvPr id="42" name="Bildobjekt 41">
            <a:extLst>
              <a:ext uri="{FF2B5EF4-FFF2-40B4-BE49-F238E27FC236}">
                <a16:creationId xmlns:a16="http://schemas.microsoft.com/office/drawing/2014/main" id="{A6A5640A-791F-AE4A-9238-47FDE8C67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25" y="4550682"/>
            <a:ext cx="305780" cy="394351"/>
          </a:xfrm>
          <a:prstGeom prst="rect">
            <a:avLst/>
          </a:prstGeom>
        </p:spPr>
      </p:pic>
      <p:pic>
        <p:nvPicPr>
          <p:cNvPr id="43" name="Bildobjekt 42">
            <a:extLst>
              <a:ext uri="{FF2B5EF4-FFF2-40B4-BE49-F238E27FC236}">
                <a16:creationId xmlns:a16="http://schemas.microsoft.com/office/drawing/2014/main" id="{080BEC47-F005-EE4B-BFDC-B8E55A8D6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4193" y="4564658"/>
            <a:ext cx="387705" cy="394351"/>
          </a:xfrm>
          <a:prstGeom prst="rect">
            <a:avLst/>
          </a:prstGeom>
        </p:spPr>
      </p:pic>
      <p:pic>
        <p:nvPicPr>
          <p:cNvPr id="44" name="Bildobjekt 43">
            <a:extLst>
              <a:ext uri="{FF2B5EF4-FFF2-40B4-BE49-F238E27FC236}">
                <a16:creationId xmlns:a16="http://schemas.microsoft.com/office/drawing/2014/main" id="{D91877E4-47E4-0749-99E7-69EFECB0E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120" y="4967479"/>
            <a:ext cx="413646" cy="386893"/>
          </a:xfrm>
          <a:prstGeom prst="rect">
            <a:avLst/>
          </a:prstGeom>
        </p:spPr>
      </p:pic>
      <p:pic>
        <p:nvPicPr>
          <p:cNvPr id="45" name="Bildobjekt 44">
            <a:extLst>
              <a:ext uri="{FF2B5EF4-FFF2-40B4-BE49-F238E27FC236}">
                <a16:creationId xmlns:a16="http://schemas.microsoft.com/office/drawing/2014/main" id="{CC68B0BF-D5E2-174C-8B01-FCCC8B848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7882" y="4999913"/>
            <a:ext cx="305780" cy="394351"/>
          </a:xfrm>
          <a:prstGeom prst="rect">
            <a:avLst/>
          </a:prstGeom>
        </p:spPr>
      </p:pic>
      <p:pic>
        <p:nvPicPr>
          <p:cNvPr id="46" name="Bildobjekt 45">
            <a:extLst>
              <a:ext uri="{FF2B5EF4-FFF2-40B4-BE49-F238E27FC236}">
                <a16:creationId xmlns:a16="http://schemas.microsoft.com/office/drawing/2014/main" id="{D7D5DB64-C9B6-4C49-B727-CDD0EF838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9720" y="5016435"/>
            <a:ext cx="387705" cy="394351"/>
          </a:xfrm>
          <a:prstGeom prst="rect">
            <a:avLst/>
          </a:prstGeom>
        </p:spPr>
      </p:pic>
      <p:sp>
        <p:nvSpPr>
          <p:cNvPr id="54" name="Rektangel 53">
            <a:extLst>
              <a:ext uri="{FF2B5EF4-FFF2-40B4-BE49-F238E27FC236}">
                <a16:creationId xmlns:a16="http://schemas.microsoft.com/office/drawing/2014/main" id="{D1344AEE-DDE4-AE4D-8953-A5ACC88B74C0}"/>
              </a:ext>
            </a:extLst>
          </p:cNvPr>
          <p:cNvSpPr/>
          <p:nvPr/>
        </p:nvSpPr>
        <p:spPr>
          <a:xfrm>
            <a:off x="4360445" y="5706059"/>
            <a:ext cx="23947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Sammanlagt kan vi alltså bilda </a:t>
            </a:r>
            <a:r>
              <a:rPr lang="sv-SE" b="1" dirty="0">
                <a:solidFill>
                  <a:srgbClr val="950001"/>
                </a:solidFill>
              </a:rPr>
              <a:t>6 </a:t>
            </a:r>
            <a:r>
              <a:rPr lang="sv-SE" dirty="0"/>
              <a:t>olika tal.   </a:t>
            </a:r>
          </a:p>
        </p:txBody>
      </p:sp>
      <p:pic>
        <p:nvPicPr>
          <p:cNvPr id="50" name="Bildobjekt 49">
            <a:extLst>
              <a:ext uri="{FF2B5EF4-FFF2-40B4-BE49-F238E27FC236}">
                <a16:creationId xmlns:a16="http://schemas.microsoft.com/office/drawing/2014/main" id="{27665544-0CE3-8148-A91F-0F627394E9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3837" y="256451"/>
            <a:ext cx="1161498" cy="38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26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14" grpId="0"/>
      <p:bldP spid="33" grpId="0"/>
      <p:bldP spid="40" grpId="0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E1621B7D-B60D-8547-8074-C2295E351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2053" y="142108"/>
            <a:ext cx="1161498" cy="384895"/>
          </a:xfrm>
          <a:prstGeom prst="rect">
            <a:avLst/>
          </a:prstGeom>
        </p:spPr>
      </p:pic>
      <p:grpSp>
        <p:nvGrpSpPr>
          <p:cNvPr id="26" name="Grupp 25">
            <a:extLst>
              <a:ext uri="{FF2B5EF4-FFF2-40B4-BE49-F238E27FC236}">
                <a16:creationId xmlns:a16="http://schemas.microsoft.com/office/drawing/2014/main" id="{EEC59403-079E-1744-85BB-3F3F376B136B}"/>
              </a:ext>
            </a:extLst>
          </p:cNvPr>
          <p:cNvGrpSpPr/>
          <p:nvPr/>
        </p:nvGrpSpPr>
        <p:grpSpPr>
          <a:xfrm>
            <a:off x="839162" y="516927"/>
            <a:ext cx="8079872" cy="2108886"/>
            <a:chOff x="532064" y="1148015"/>
            <a:chExt cx="8079872" cy="2108886"/>
          </a:xfrm>
        </p:grpSpPr>
        <p:grpSp>
          <p:nvGrpSpPr>
            <p:cNvPr id="8" name="Grupp 7">
              <a:extLst>
                <a:ext uri="{FF2B5EF4-FFF2-40B4-BE49-F238E27FC236}">
                  <a16:creationId xmlns:a16="http://schemas.microsoft.com/office/drawing/2014/main" id="{86A62BD5-80C0-D64B-8FB2-8CE2172AB747}"/>
                </a:ext>
              </a:extLst>
            </p:cNvPr>
            <p:cNvGrpSpPr/>
            <p:nvPr/>
          </p:nvGrpSpPr>
          <p:grpSpPr>
            <a:xfrm>
              <a:off x="532064" y="1148015"/>
              <a:ext cx="6133231" cy="2105029"/>
              <a:chOff x="887067" y="1265361"/>
              <a:chExt cx="6133231" cy="2105029"/>
            </a:xfrm>
          </p:grpSpPr>
          <p:pic>
            <p:nvPicPr>
              <p:cNvPr id="2" name="Bildobjekt 1">
                <a:extLst>
                  <a:ext uri="{FF2B5EF4-FFF2-40B4-BE49-F238E27FC236}">
                    <a16:creationId xmlns:a16="http://schemas.microsoft.com/office/drawing/2014/main" id="{17E1319B-7291-2B41-A6D9-1DB5C24D63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26494" b="2466"/>
              <a:stretch/>
            </p:blipFill>
            <p:spPr>
              <a:xfrm>
                <a:off x="887067" y="1265361"/>
                <a:ext cx="6133231" cy="1957111"/>
              </a:xfrm>
              <a:prstGeom prst="rect">
                <a:avLst/>
              </a:prstGeom>
            </p:spPr>
          </p:pic>
          <p:sp>
            <p:nvSpPr>
              <p:cNvPr id="6" name="textruta 5">
                <a:extLst>
                  <a:ext uri="{FF2B5EF4-FFF2-40B4-BE49-F238E27FC236}">
                    <a16:creationId xmlns:a16="http://schemas.microsoft.com/office/drawing/2014/main" id="{7376CAAE-71ED-0D4E-B6C3-8C7E6228B892}"/>
                  </a:ext>
                </a:extLst>
              </p:cNvPr>
              <p:cNvSpPr txBox="1"/>
              <p:nvPr/>
            </p:nvSpPr>
            <p:spPr>
              <a:xfrm>
                <a:off x="1557105" y="2959522"/>
                <a:ext cx="314726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sv-SE" sz="2000" b="1" dirty="0"/>
                  <a:t>1</a:t>
                </a:r>
              </a:p>
            </p:txBody>
          </p:sp>
          <p:sp>
            <p:nvSpPr>
              <p:cNvPr id="15" name="textruta 14">
                <a:extLst>
                  <a:ext uri="{FF2B5EF4-FFF2-40B4-BE49-F238E27FC236}">
                    <a16:creationId xmlns:a16="http://schemas.microsoft.com/office/drawing/2014/main" id="{40D80CDA-FED0-B34C-B396-0158B17A7B73}"/>
                  </a:ext>
                </a:extLst>
              </p:cNvPr>
              <p:cNvSpPr txBox="1"/>
              <p:nvPr/>
            </p:nvSpPr>
            <p:spPr>
              <a:xfrm>
                <a:off x="4054672" y="2970280"/>
                <a:ext cx="409752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sv-SE" sz="2000" b="1" dirty="0"/>
                  <a:t>4</a:t>
                </a:r>
              </a:p>
            </p:txBody>
          </p:sp>
          <p:sp>
            <p:nvSpPr>
              <p:cNvPr id="16" name="textruta 15">
                <a:extLst>
                  <a:ext uri="{FF2B5EF4-FFF2-40B4-BE49-F238E27FC236}">
                    <a16:creationId xmlns:a16="http://schemas.microsoft.com/office/drawing/2014/main" id="{2E6D99D8-D81A-7142-88FB-7EAA961838FF}"/>
                  </a:ext>
                </a:extLst>
              </p:cNvPr>
              <p:cNvSpPr txBox="1"/>
              <p:nvPr/>
            </p:nvSpPr>
            <p:spPr>
              <a:xfrm>
                <a:off x="6610546" y="2970280"/>
                <a:ext cx="409752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sv-SE" sz="2000" b="1" dirty="0"/>
                  <a:t>7</a:t>
                </a:r>
              </a:p>
            </p:txBody>
          </p:sp>
        </p:grpSp>
        <p:sp>
          <p:nvSpPr>
            <p:cNvPr id="34" name="textruta 33">
              <a:extLst>
                <a:ext uri="{FF2B5EF4-FFF2-40B4-BE49-F238E27FC236}">
                  <a16:creationId xmlns:a16="http://schemas.microsoft.com/office/drawing/2014/main" id="{B949B7F5-D386-BB42-842C-51D8B45FD641}"/>
                </a:ext>
              </a:extLst>
            </p:cNvPr>
            <p:cNvSpPr txBox="1"/>
            <p:nvPr/>
          </p:nvSpPr>
          <p:spPr>
            <a:xfrm>
              <a:off x="6616787" y="2887569"/>
              <a:ext cx="199514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dirty="0"/>
                <a:t>Första siffran</a:t>
              </a:r>
            </a:p>
          </p:txBody>
        </p:sp>
      </p:grpSp>
      <p:grpSp>
        <p:nvGrpSpPr>
          <p:cNvPr id="33" name="Grupp 32">
            <a:extLst>
              <a:ext uri="{FF2B5EF4-FFF2-40B4-BE49-F238E27FC236}">
                <a16:creationId xmlns:a16="http://schemas.microsoft.com/office/drawing/2014/main" id="{EF7243F6-1114-F24B-884C-377954A1844A}"/>
              </a:ext>
            </a:extLst>
          </p:cNvPr>
          <p:cNvGrpSpPr/>
          <p:nvPr/>
        </p:nvGrpSpPr>
        <p:grpSpPr>
          <a:xfrm>
            <a:off x="415048" y="2591384"/>
            <a:ext cx="8690060" cy="1499688"/>
            <a:chOff x="107950" y="3222472"/>
            <a:chExt cx="8690060" cy="1499688"/>
          </a:xfrm>
        </p:grpSpPr>
        <p:grpSp>
          <p:nvGrpSpPr>
            <p:cNvPr id="17" name="Grupp 16">
              <a:extLst>
                <a:ext uri="{FF2B5EF4-FFF2-40B4-BE49-F238E27FC236}">
                  <a16:creationId xmlns:a16="http://schemas.microsoft.com/office/drawing/2014/main" id="{6AB28AF5-EF5A-DE42-BAC6-1FDEDB99DD9A}"/>
                </a:ext>
              </a:extLst>
            </p:cNvPr>
            <p:cNvGrpSpPr/>
            <p:nvPr/>
          </p:nvGrpSpPr>
          <p:grpSpPr>
            <a:xfrm>
              <a:off x="107950" y="3222472"/>
              <a:ext cx="7352181" cy="1499688"/>
              <a:chOff x="107950" y="3222472"/>
              <a:chExt cx="7352181" cy="1499688"/>
            </a:xfrm>
          </p:grpSpPr>
          <p:pic>
            <p:nvPicPr>
              <p:cNvPr id="14" name="Bildobjekt 13">
                <a:extLst>
                  <a:ext uri="{FF2B5EF4-FFF2-40B4-BE49-F238E27FC236}">
                    <a16:creationId xmlns:a16="http://schemas.microsoft.com/office/drawing/2014/main" id="{94B2A19C-D922-3A4F-ABF8-BC46467D76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18095"/>
              <a:stretch/>
            </p:blipFill>
            <p:spPr>
              <a:xfrm>
                <a:off x="107950" y="3222472"/>
                <a:ext cx="7312580" cy="1333500"/>
              </a:xfrm>
              <a:prstGeom prst="rect">
                <a:avLst/>
              </a:prstGeom>
            </p:spPr>
          </p:pic>
          <p:sp>
            <p:nvSpPr>
              <p:cNvPr id="19" name="textruta 18">
                <a:extLst>
                  <a:ext uri="{FF2B5EF4-FFF2-40B4-BE49-F238E27FC236}">
                    <a16:creationId xmlns:a16="http://schemas.microsoft.com/office/drawing/2014/main" id="{2809843F-587A-D041-8D4F-A4C541B384B5}"/>
                  </a:ext>
                </a:extLst>
              </p:cNvPr>
              <p:cNvSpPr txBox="1"/>
              <p:nvPr/>
            </p:nvSpPr>
            <p:spPr>
              <a:xfrm>
                <a:off x="417764" y="4322050"/>
                <a:ext cx="314726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sv-SE" sz="2000" b="1" dirty="0"/>
                  <a:t>4</a:t>
                </a:r>
              </a:p>
            </p:txBody>
          </p:sp>
          <p:sp>
            <p:nvSpPr>
              <p:cNvPr id="20" name="textruta 19">
                <a:extLst>
                  <a:ext uri="{FF2B5EF4-FFF2-40B4-BE49-F238E27FC236}">
                    <a16:creationId xmlns:a16="http://schemas.microsoft.com/office/drawing/2014/main" id="{7D109C65-6AB7-BA47-9FD0-BAA39176510F}"/>
                  </a:ext>
                </a:extLst>
              </p:cNvPr>
              <p:cNvSpPr txBox="1"/>
              <p:nvPr/>
            </p:nvSpPr>
            <p:spPr>
              <a:xfrm>
                <a:off x="2022197" y="4322050"/>
                <a:ext cx="314726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sv-SE" sz="2000" b="1" dirty="0"/>
                  <a:t>7</a:t>
                </a:r>
              </a:p>
            </p:txBody>
          </p:sp>
          <p:sp>
            <p:nvSpPr>
              <p:cNvPr id="21" name="textruta 20">
                <a:extLst>
                  <a:ext uri="{FF2B5EF4-FFF2-40B4-BE49-F238E27FC236}">
                    <a16:creationId xmlns:a16="http://schemas.microsoft.com/office/drawing/2014/main" id="{8D5E7722-009B-EE47-B01F-4AEDECAC55C8}"/>
                  </a:ext>
                </a:extLst>
              </p:cNvPr>
              <p:cNvSpPr txBox="1"/>
              <p:nvPr/>
            </p:nvSpPr>
            <p:spPr>
              <a:xfrm>
                <a:off x="2945064" y="4322050"/>
                <a:ext cx="314726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sv-SE" sz="2000" b="1" dirty="0"/>
                  <a:t>1</a:t>
                </a:r>
              </a:p>
            </p:txBody>
          </p:sp>
          <p:sp>
            <p:nvSpPr>
              <p:cNvPr id="22" name="textruta 21">
                <a:extLst>
                  <a:ext uri="{FF2B5EF4-FFF2-40B4-BE49-F238E27FC236}">
                    <a16:creationId xmlns:a16="http://schemas.microsoft.com/office/drawing/2014/main" id="{7FEDB23F-670D-D74E-9CB8-B5EA2BC8D6E9}"/>
                  </a:ext>
                </a:extLst>
              </p:cNvPr>
              <p:cNvSpPr txBox="1"/>
              <p:nvPr/>
            </p:nvSpPr>
            <p:spPr>
              <a:xfrm>
                <a:off x="4546651" y="4322050"/>
                <a:ext cx="314726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sv-SE" sz="2000" b="1" dirty="0"/>
                  <a:t>7</a:t>
                </a:r>
              </a:p>
            </p:txBody>
          </p:sp>
          <p:sp>
            <p:nvSpPr>
              <p:cNvPr id="23" name="textruta 22">
                <a:extLst>
                  <a:ext uri="{FF2B5EF4-FFF2-40B4-BE49-F238E27FC236}">
                    <a16:creationId xmlns:a16="http://schemas.microsoft.com/office/drawing/2014/main" id="{E4C7BB95-8086-2F41-BD47-748C96536239}"/>
                  </a:ext>
                </a:extLst>
              </p:cNvPr>
              <p:cNvSpPr txBox="1"/>
              <p:nvPr/>
            </p:nvSpPr>
            <p:spPr>
              <a:xfrm>
                <a:off x="5569486" y="4322050"/>
                <a:ext cx="314726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sv-SE" sz="2000" b="1" dirty="0"/>
                  <a:t>1</a:t>
                </a:r>
              </a:p>
            </p:txBody>
          </p:sp>
          <p:sp>
            <p:nvSpPr>
              <p:cNvPr id="24" name="textruta 23">
                <a:extLst>
                  <a:ext uri="{FF2B5EF4-FFF2-40B4-BE49-F238E27FC236}">
                    <a16:creationId xmlns:a16="http://schemas.microsoft.com/office/drawing/2014/main" id="{67924092-E2A1-9245-A429-875FBD4B0ACD}"/>
                  </a:ext>
                </a:extLst>
              </p:cNvPr>
              <p:cNvSpPr txBox="1"/>
              <p:nvPr/>
            </p:nvSpPr>
            <p:spPr>
              <a:xfrm>
                <a:off x="7145405" y="4322050"/>
                <a:ext cx="314726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sv-SE" sz="2000" b="1" dirty="0"/>
                  <a:t>4</a:t>
                </a:r>
              </a:p>
            </p:txBody>
          </p:sp>
        </p:grpSp>
        <p:sp>
          <p:nvSpPr>
            <p:cNvPr id="35" name="textruta 34">
              <a:extLst>
                <a:ext uri="{FF2B5EF4-FFF2-40B4-BE49-F238E27FC236}">
                  <a16:creationId xmlns:a16="http://schemas.microsoft.com/office/drawing/2014/main" id="{7E55BE7E-1523-0544-8420-90B33364F842}"/>
                </a:ext>
              </a:extLst>
            </p:cNvPr>
            <p:cNvSpPr txBox="1"/>
            <p:nvPr/>
          </p:nvSpPr>
          <p:spPr>
            <a:xfrm>
              <a:off x="7394955" y="4322106"/>
              <a:ext cx="140305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dirty="0"/>
                <a:t>Andra siffran</a:t>
              </a:r>
            </a:p>
          </p:txBody>
        </p:sp>
      </p:grpSp>
      <p:grpSp>
        <p:nvGrpSpPr>
          <p:cNvPr id="37" name="Grupp 36">
            <a:extLst>
              <a:ext uri="{FF2B5EF4-FFF2-40B4-BE49-F238E27FC236}">
                <a16:creationId xmlns:a16="http://schemas.microsoft.com/office/drawing/2014/main" id="{7471CA2D-5047-814A-993F-F54076C5A2FB}"/>
              </a:ext>
            </a:extLst>
          </p:cNvPr>
          <p:cNvGrpSpPr/>
          <p:nvPr/>
        </p:nvGrpSpPr>
        <p:grpSpPr>
          <a:xfrm>
            <a:off x="491248" y="4060350"/>
            <a:ext cx="8652752" cy="1218602"/>
            <a:chOff x="184150" y="4691438"/>
            <a:chExt cx="8652752" cy="1218602"/>
          </a:xfrm>
        </p:grpSpPr>
        <p:grpSp>
          <p:nvGrpSpPr>
            <p:cNvPr id="25" name="Grupp 24">
              <a:extLst>
                <a:ext uri="{FF2B5EF4-FFF2-40B4-BE49-F238E27FC236}">
                  <a16:creationId xmlns:a16="http://schemas.microsoft.com/office/drawing/2014/main" id="{24FA8DBB-BC0F-BE45-81D5-832469E80651}"/>
                </a:ext>
              </a:extLst>
            </p:cNvPr>
            <p:cNvGrpSpPr/>
            <p:nvPr/>
          </p:nvGrpSpPr>
          <p:grpSpPr>
            <a:xfrm>
              <a:off x="184150" y="4691438"/>
              <a:ext cx="7275981" cy="1218602"/>
              <a:chOff x="184150" y="4691438"/>
              <a:chExt cx="7275981" cy="1218602"/>
            </a:xfrm>
          </p:grpSpPr>
          <p:pic>
            <p:nvPicPr>
              <p:cNvPr id="18" name="Bildobjekt 17">
                <a:extLst>
                  <a:ext uri="{FF2B5EF4-FFF2-40B4-BE49-F238E27FC236}">
                    <a16:creationId xmlns:a16="http://schemas.microsoft.com/office/drawing/2014/main" id="{307A6546-EE4D-1643-96A8-A4D687A48E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r="17803"/>
              <a:stretch/>
            </p:blipFill>
            <p:spPr>
              <a:xfrm>
                <a:off x="184150" y="4691438"/>
                <a:ext cx="7275981" cy="1130300"/>
              </a:xfrm>
              <a:prstGeom prst="rect">
                <a:avLst/>
              </a:prstGeom>
            </p:spPr>
          </p:pic>
          <p:sp>
            <p:nvSpPr>
              <p:cNvPr id="27" name="textruta 26">
                <a:extLst>
                  <a:ext uri="{FF2B5EF4-FFF2-40B4-BE49-F238E27FC236}">
                    <a16:creationId xmlns:a16="http://schemas.microsoft.com/office/drawing/2014/main" id="{6869D2C5-C68D-9C48-BABB-8B49428D0329}"/>
                  </a:ext>
                </a:extLst>
              </p:cNvPr>
              <p:cNvSpPr txBox="1"/>
              <p:nvPr/>
            </p:nvSpPr>
            <p:spPr>
              <a:xfrm>
                <a:off x="401765" y="5509930"/>
                <a:ext cx="314726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sv-SE" sz="2000" b="1" dirty="0"/>
                  <a:t>7</a:t>
                </a:r>
              </a:p>
            </p:txBody>
          </p:sp>
          <p:sp>
            <p:nvSpPr>
              <p:cNvPr id="28" name="textruta 27">
                <a:extLst>
                  <a:ext uri="{FF2B5EF4-FFF2-40B4-BE49-F238E27FC236}">
                    <a16:creationId xmlns:a16="http://schemas.microsoft.com/office/drawing/2014/main" id="{01F2EEBA-092F-9843-B43A-3F154D622E83}"/>
                  </a:ext>
                </a:extLst>
              </p:cNvPr>
              <p:cNvSpPr txBox="1"/>
              <p:nvPr/>
            </p:nvSpPr>
            <p:spPr>
              <a:xfrm>
                <a:off x="2006198" y="5509930"/>
                <a:ext cx="314726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sv-SE" sz="2000" b="1" dirty="0"/>
                  <a:t>4</a:t>
                </a:r>
              </a:p>
            </p:txBody>
          </p:sp>
          <p:sp>
            <p:nvSpPr>
              <p:cNvPr id="29" name="textruta 28">
                <a:extLst>
                  <a:ext uri="{FF2B5EF4-FFF2-40B4-BE49-F238E27FC236}">
                    <a16:creationId xmlns:a16="http://schemas.microsoft.com/office/drawing/2014/main" id="{E70D62F7-8B84-2C43-A445-8DF7DD940E72}"/>
                  </a:ext>
                </a:extLst>
              </p:cNvPr>
              <p:cNvSpPr txBox="1"/>
              <p:nvPr/>
            </p:nvSpPr>
            <p:spPr>
              <a:xfrm>
                <a:off x="2994667" y="5509930"/>
                <a:ext cx="314726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sv-SE" sz="2000" b="1" dirty="0"/>
                  <a:t>7</a:t>
                </a:r>
              </a:p>
            </p:txBody>
          </p:sp>
          <p:sp>
            <p:nvSpPr>
              <p:cNvPr id="30" name="textruta 29">
                <a:extLst>
                  <a:ext uri="{FF2B5EF4-FFF2-40B4-BE49-F238E27FC236}">
                    <a16:creationId xmlns:a16="http://schemas.microsoft.com/office/drawing/2014/main" id="{5523CE32-69DE-ED44-B383-B57853EBE99B}"/>
                  </a:ext>
                </a:extLst>
              </p:cNvPr>
              <p:cNvSpPr txBox="1"/>
              <p:nvPr/>
            </p:nvSpPr>
            <p:spPr>
              <a:xfrm>
                <a:off x="4530652" y="5509930"/>
                <a:ext cx="314726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sv-SE" sz="2000" b="1" dirty="0"/>
                  <a:t>1</a:t>
                </a:r>
              </a:p>
            </p:txBody>
          </p:sp>
          <p:sp>
            <p:nvSpPr>
              <p:cNvPr id="31" name="textruta 30">
                <a:extLst>
                  <a:ext uri="{FF2B5EF4-FFF2-40B4-BE49-F238E27FC236}">
                    <a16:creationId xmlns:a16="http://schemas.microsoft.com/office/drawing/2014/main" id="{E35781EB-C35E-584D-BC02-934112523CF1}"/>
                  </a:ext>
                </a:extLst>
              </p:cNvPr>
              <p:cNvSpPr txBox="1"/>
              <p:nvPr/>
            </p:nvSpPr>
            <p:spPr>
              <a:xfrm>
                <a:off x="7105804" y="5509930"/>
                <a:ext cx="314726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sv-SE" sz="2000" b="1" dirty="0"/>
                  <a:t>1</a:t>
                </a:r>
              </a:p>
            </p:txBody>
          </p:sp>
          <p:sp>
            <p:nvSpPr>
              <p:cNvPr id="32" name="textruta 31">
                <a:extLst>
                  <a:ext uri="{FF2B5EF4-FFF2-40B4-BE49-F238E27FC236}">
                    <a16:creationId xmlns:a16="http://schemas.microsoft.com/office/drawing/2014/main" id="{8F9075E6-5387-DE40-98F1-BBEE26B2AFA2}"/>
                  </a:ext>
                </a:extLst>
              </p:cNvPr>
              <p:cNvSpPr txBox="1"/>
              <p:nvPr/>
            </p:nvSpPr>
            <p:spPr>
              <a:xfrm>
                <a:off x="5506283" y="5509930"/>
                <a:ext cx="314726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sv-SE" sz="2000" b="1" dirty="0"/>
                  <a:t>4</a:t>
                </a:r>
              </a:p>
            </p:txBody>
          </p:sp>
        </p:grpSp>
        <p:sp>
          <p:nvSpPr>
            <p:cNvPr id="36" name="textruta 35">
              <a:extLst>
                <a:ext uri="{FF2B5EF4-FFF2-40B4-BE49-F238E27FC236}">
                  <a16:creationId xmlns:a16="http://schemas.microsoft.com/office/drawing/2014/main" id="{A04CA7B4-E7D3-DB49-826F-96E590AFE038}"/>
                </a:ext>
              </a:extLst>
            </p:cNvPr>
            <p:cNvSpPr txBox="1"/>
            <p:nvPr/>
          </p:nvSpPr>
          <p:spPr>
            <a:xfrm>
              <a:off x="7368155" y="5525319"/>
              <a:ext cx="146874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dirty="0"/>
                <a:t>Tredje siffran</a:t>
              </a:r>
            </a:p>
          </p:txBody>
        </p:sp>
      </p:grpSp>
      <p:sp>
        <p:nvSpPr>
          <p:cNvPr id="40" name="Rektangel 39">
            <a:extLst>
              <a:ext uri="{FF2B5EF4-FFF2-40B4-BE49-F238E27FC236}">
                <a16:creationId xmlns:a16="http://schemas.microsoft.com/office/drawing/2014/main" id="{DC44D40F-0936-DD4D-8983-CC3227CE95A9}"/>
              </a:ext>
            </a:extLst>
          </p:cNvPr>
          <p:cNvSpPr/>
          <p:nvPr/>
        </p:nvSpPr>
        <p:spPr>
          <a:xfrm>
            <a:off x="488637" y="5190650"/>
            <a:ext cx="7551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>
                <a:solidFill>
                  <a:srgbClr val="7030A0"/>
                </a:solidFill>
              </a:rPr>
              <a:t>147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F2596800-4313-AF4C-AB59-CADB0146509F}"/>
              </a:ext>
            </a:extLst>
          </p:cNvPr>
          <p:cNvSpPr/>
          <p:nvPr/>
        </p:nvSpPr>
        <p:spPr>
          <a:xfrm>
            <a:off x="2109069" y="5190650"/>
            <a:ext cx="7551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>
                <a:solidFill>
                  <a:srgbClr val="7030A0"/>
                </a:solidFill>
              </a:rPr>
              <a:t>174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7F05F082-C7D1-1E40-B1CD-5994AD9FA1D5}"/>
              </a:ext>
            </a:extLst>
          </p:cNvPr>
          <p:cNvSpPr/>
          <p:nvPr/>
        </p:nvSpPr>
        <p:spPr>
          <a:xfrm>
            <a:off x="3095820" y="5190649"/>
            <a:ext cx="7551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>
                <a:solidFill>
                  <a:srgbClr val="7030A0"/>
                </a:solidFill>
              </a:rPr>
              <a:t>417</a:t>
            </a: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46F53781-71BF-CC46-A916-EEC00996CE28}"/>
              </a:ext>
            </a:extLst>
          </p:cNvPr>
          <p:cNvSpPr/>
          <p:nvPr/>
        </p:nvSpPr>
        <p:spPr>
          <a:xfrm>
            <a:off x="4679309" y="5190649"/>
            <a:ext cx="7551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>
                <a:solidFill>
                  <a:srgbClr val="7030A0"/>
                </a:solidFill>
              </a:rPr>
              <a:t>471</a:t>
            </a: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8BAD6D20-E34A-8445-8D23-B134F03F0FD7}"/>
              </a:ext>
            </a:extLst>
          </p:cNvPr>
          <p:cNvSpPr/>
          <p:nvPr/>
        </p:nvSpPr>
        <p:spPr>
          <a:xfrm>
            <a:off x="5648453" y="5190648"/>
            <a:ext cx="7551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>
                <a:solidFill>
                  <a:srgbClr val="7030A0"/>
                </a:solidFill>
              </a:rPr>
              <a:t>714</a:t>
            </a:r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18F04BC3-8ED8-E349-95E9-1AD0A43BCA95}"/>
              </a:ext>
            </a:extLst>
          </p:cNvPr>
          <p:cNvSpPr/>
          <p:nvPr/>
        </p:nvSpPr>
        <p:spPr>
          <a:xfrm>
            <a:off x="7245950" y="5190647"/>
            <a:ext cx="7551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>
                <a:solidFill>
                  <a:srgbClr val="7030A0"/>
                </a:solidFill>
              </a:rPr>
              <a:t>741</a:t>
            </a:r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CFC7788C-2440-AD4D-9D30-395D0490B968}"/>
              </a:ext>
            </a:extLst>
          </p:cNvPr>
          <p:cNvSpPr/>
          <p:nvPr/>
        </p:nvSpPr>
        <p:spPr>
          <a:xfrm>
            <a:off x="2045531" y="5824530"/>
            <a:ext cx="50529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Varje gren i diagrammet motsvarar ett tresiffrigt tal. </a:t>
            </a:r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240E70BF-335A-FA41-B013-9D27F36F223F}"/>
              </a:ext>
            </a:extLst>
          </p:cNvPr>
          <p:cNvSpPr/>
          <p:nvPr/>
        </p:nvSpPr>
        <p:spPr>
          <a:xfrm>
            <a:off x="2045531" y="6224584"/>
            <a:ext cx="50529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Träddiagrammet visar att vi kan bilda </a:t>
            </a:r>
            <a:r>
              <a:rPr lang="sv-SE" b="1" dirty="0">
                <a:solidFill>
                  <a:srgbClr val="C00000"/>
                </a:solidFill>
              </a:rPr>
              <a:t>sex olika </a:t>
            </a:r>
            <a:r>
              <a:rPr lang="sv-SE" dirty="0"/>
              <a:t>tal. 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EA9F61A1-52CD-DE49-8EB8-21184EB1AA0D}"/>
              </a:ext>
            </a:extLst>
          </p:cNvPr>
          <p:cNvSpPr/>
          <p:nvPr/>
        </p:nvSpPr>
        <p:spPr>
          <a:xfrm>
            <a:off x="2559312" y="316900"/>
            <a:ext cx="50642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Med ett </a:t>
            </a:r>
            <a:r>
              <a:rPr lang="sv-SE" i="1" dirty="0">
                <a:solidFill>
                  <a:srgbClr val="C00000"/>
                </a:solidFill>
              </a:rPr>
              <a:t>träddiagram</a:t>
            </a:r>
            <a:r>
              <a:rPr lang="sv-SE" i="1" dirty="0"/>
              <a:t> </a:t>
            </a:r>
            <a:r>
              <a:rPr lang="sv-SE" dirty="0"/>
              <a:t>kan det visas så här: </a:t>
            </a:r>
          </a:p>
        </p:txBody>
      </p:sp>
    </p:spTree>
    <p:extLst>
      <p:ext uri="{BB962C8B-B14F-4D97-AF65-F5344CB8AC3E}">
        <p14:creationId xmlns:p14="http://schemas.microsoft.com/office/powerpoint/2010/main" val="256907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  <p:bldP spid="46" grpId="0"/>
      <p:bldP spid="47" grpId="0"/>
      <p:bldP spid="48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B228733-BFEF-B046-AB4B-6BB2D40AE032}"/>
              </a:ext>
            </a:extLst>
          </p:cNvPr>
          <p:cNvSpPr/>
          <p:nvPr/>
        </p:nvSpPr>
        <p:spPr>
          <a:xfrm>
            <a:off x="845438" y="670420"/>
            <a:ext cx="7453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Första siffran kan väljas bland </a:t>
            </a:r>
            <a:r>
              <a:rPr lang="sv-SE" dirty="0">
                <a:solidFill>
                  <a:srgbClr val="950001"/>
                </a:solidFill>
              </a:rPr>
              <a:t>3</a:t>
            </a:r>
            <a:r>
              <a:rPr lang="sv-SE" dirty="0"/>
              <a:t> siffror. När första siffran valts kan den andra siffran väljas bland </a:t>
            </a:r>
            <a:r>
              <a:rPr lang="sv-SE" dirty="0">
                <a:solidFill>
                  <a:srgbClr val="950001"/>
                </a:solidFill>
              </a:rPr>
              <a:t>2</a:t>
            </a:r>
            <a:r>
              <a:rPr lang="sv-SE" dirty="0"/>
              <a:t> siffror. Sen finns det bara </a:t>
            </a:r>
            <a:r>
              <a:rPr lang="sv-SE" dirty="0">
                <a:solidFill>
                  <a:srgbClr val="950001"/>
                </a:solidFill>
              </a:rPr>
              <a:t>1</a:t>
            </a:r>
            <a:r>
              <a:rPr lang="sv-SE" dirty="0"/>
              <a:t> siffra kvar som sista siffra. 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4DFDE94-4290-BE4C-A431-2552B5A30908}"/>
              </a:ext>
            </a:extLst>
          </p:cNvPr>
          <p:cNvSpPr/>
          <p:nvPr/>
        </p:nvSpPr>
        <p:spPr>
          <a:xfrm>
            <a:off x="746378" y="1748650"/>
            <a:ext cx="1528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Valmöjlighet: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5C5FA7C3-6406-CB43-AA6D-FD0125811FFC}"/>
              </a:ext>
            </a:extLst>
          </p:cNvPr>
          <p:cNvSpPr/>
          <p:nvPr/>
        </p:nvSpPr>
        <p:spPr>
          <a:xfrm>
            <a:off x="2427198" y="1702483"/>
            <a:ext cx="373152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FBB14A1-22BF-C14D-968C-93E965D1F9E4}"/>
              </a:ext>
            </a:extLst>
          </p:cNvPr>
          <p:cNvSpPr/>
          <p:nvPr/>
        </p:nvSpPr>
        <p:spPr>
          <a:xfrm>
            <a:off x="2952978" y="1702482"/>
            <a:ext cx="373152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24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402F9F6-F6B8-1740-BEED-D31938866D76}"/>
              </a:ext>
            </a:extLst>
          </p:cNvPr>
          <p:cNvSpPr/>
          <p:nvPr/>
        </p:nvSpPr>
        <p:spPr>
          <a:xfrm>
            <a:off x="3478758" y="1702482"/>
            <a:ext cx="373152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24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72480006-BD9D-A54A-AC9F-DF594ECE27B6}"/>
              </a:ext>
            </a:extLst>
          </p:cNvPr>
          <p:cNvSpPr/>
          <p:nvPr/>
        </p:nvSpPr>
        <p:spPr>
          <a:xfrm>
            <a:off x="1581128" y="2701299"/>
            <a:ext cx="5385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Val:</a:t>
            </a:r>
          </a:p>
        </p:txBody>
      </p:sp>
      <p:cxnSp>
        <p:nvCxnSpPr>
          <p:cNvPr id="12" name="Rak pil 11">
            <a:extLst>
              <a:ext uri="{FF2B5EF4-FFF2-40B4-BE49-F238E27FC236}">
                <a16:creationId xmlns:a16="http://schemas.microsoft.com/office/drawing/2014/main" id="{CA10F115-BB0D-0E43-817B-5728A66C67C1}"/>
              </a:ext>
            </a:extLst>
          </p:cNvPr>
          <p:cNvCxnSpPr>
            <a:cxnSpLocks/>
          </p:cNvCxnSpPr>
          <p:nvPr/>
        </p:nvCxnSpPr>
        <p:spPr>
          <a:xfrm flipH="1">
            <a:off x="2757791" y="2164146"/>
            <a:ext cx="243193" cy="350454"/>
          </a:xfrm>
          <a:prstGeom prst="straightConnector1">
            <a:avLst/>
          </a:prstGeom>
          <a:ln w="22225" cmpd="sng">
            <a:solidFill>
              <a:srgbClr val="C0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Rektangel 14">
            <a:extLst>
              <a:ext uri="{FF2B5EF4-FFF2-40B4-BE49-F238E27FC236}">
                <a16:creationId xmlns:a16="http://schemas.microsoft.com/office/drawing/2014/main" id="{B3A57685-DF57-4948-93DC-E5A9C2D3034C}"/>
              </a:ext>
            </a:extLst>
          </p:cNvPr>
          <p:cNvSpPr/>
          <p:nvPr/>
        </p:nvSpPr>
        <p:spPr>
          <a:xfrm>
            <a:off x="2952978" y="1702478"/>
            <a:ext cx="373152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24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139D0868-22B6-2C4D-9BE1-BA13D1154A02}"/>
              </a:ext>
            </a:extLst>
          </p:cNvPr>
          <p:cNvSpPr/>
          <p:nvPr/>
        </p:nvSpPr>
        <p:spPr>
          <a:xfrm>
            <a:off x="2248857" y="3371324"/>
            <a:ext cx="1781393" cy="126188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dirty="0"/>
              <a:t>Första siffran kan väljas bland </a:t>
            </a:r>
            <a:r>
              <a:rPr lang="sv-SE" b="1" dirty="0">
                <a:solidFill>
                  <a:srgbClr val="950001"/>
                </a:solidFill>
              </a:rPr>
              <a:t>tre</a:t>
            </a:r>
            <a:r>
              <a:rPr lang="sv-SE" dirty="0"/>
              <a:t> siffror. Vi väljer siffran</a:t>
            </a:r>
            <a:r>
              <a:rPr lang="sv-SE" sz="2000" b="1" dirty="0">
                <a:solidFill>
                  <a:schemeClr val="accent4">
                    <a:lumMod val="75000"/>
                  </a:schemeClr>
                </a:solidFill>
              </a:rPr>
              <a:t> 4</a:t>
            </a:r>
            <a:r>
              <a:rPr lang="sv-SE" dirty="0"/>
              <a:t>.</a:t>
            </a:r>
            <a:endParaRPr lang="sv-SE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4DCCB6C7-6FFD-DF4F-9402-E0C68122982E}"/>
              </a:ext>
            </a:extLst>
          </p:cNvPr>
          <p:cNvSpPr/>
          <p:nvPr/>
        </p:nvSpPr>
        <p:spPr>
          <a:xfrm>
            <a:off x="5817872" y="1702482"/>
            <a:ext cx="373152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2400" b="1" dirty="0">
                <a:solidFill>
                  <a:schemeClr val="tx1"/>
                </a:solidFill>
              </a:rPr>
              <a:t>7</a:t>
            </a:r>
          </a:p>
        </p:txBody>
      </p:sp>
      <p:cxnSp>
        <p:nvCxnSpPr>
          <p:cNvPr id="29" name="Rak pil 28">
            <a:extLst>
              <a:ext uri="{FF2B5EF4-FFF2-40B4-BE49-F238E27FC236}">
                <a16:creationId xmlns:a16="http://schemas.microsoft.com/office/drawing/2014/main" id="{B24B37E2-A702-CA43-9485-035326DD6378}"/>
              </a:ext>
            </a:extLst>
          </p:cNvPr>
          <p:cNvCxnSpPr>
            <a:cxnSpLocks/>
          </p:cNvCxnSpPr>
          <p:nvPr/>
        </p:nvCxnSpPr>
        <p:spPr>
          <a:xfrm flipH="1">
            <a:off x="5646794" y="2195348"/>
            <a:ext cx="217978" cy="341553"/>
          </a:xfrm>
          <a:prstGeom prst="straightConnector1">
            <a:avLst/>
          </a:prstGeom>
          <a:ln w="22225" cmpd="sng">
            <a:solidFill>
              <a:srgbClr val="C0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Rektangel 29">
            <a:extLst>
              <a:ext uri="{FF2B5EF4-FFF2-40B4-BE49-F238E27FC236}">
                <a16:creationId xmlns:a16="http://schemas.microsoft.com/office/drawing/2014/main" id="{E15354EA-C715-7146-AF96-1EABEA5921CA}"/>
              </a:ext>
            </a:extLst>
          </p:cNvPr>
          <p:cNvSpPr/>
          <p:nvPr/>
        </p:nvSpPr>
        <p:spPr>
          <a:xfrm>
            <a:off x="5817872" y="1701985"/>
            <a:ext cx="373152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24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BF010DAE-D5E1-804F-9403-D7310CC132B8}"/>
              </a:ext>
            </a:extLst>
          </p:cNvPr>
          <p:cNvSpPr/>
          <p:nvPr/>
        </p:nvSpPr>
        <p:spPr>
          <a:xfrm>
            <a:off x="4775793" y="1702480"/>
            <a:ext cx="373152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A2C076B0-543C-3949-89EA-B96339352E1F}"/>
              </a:ext>
            </a:extLst>
          </p:cNvPr>
          <p:cNvSpPr/>
          <p:nvPr/>
        </p:nvSpPr>
        <p:spPr>
          <a:xfrm>
            <a:off x="5306150" y="1702479"/>
            <a:ext cx="373152" cy="461665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sv-SE" sz="2400" b="1" dirty="0">
              <a:solidFill>
                <a:schemeClr val="tx1"/>
              </a:solidFill>
            </a:endParaRP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8C45EC3A-B3F0-754A-9866-662FDD3E52BF}"/>
              </a:ext>
            </a:extLst>
          </p:cNvPr>
          <p:cNvSpPr/>
          <p:nvPr/>
        </p:nvSpPr>
        <p:spPr>
          <a:xfrm>
            <a:off x="4775793" y="2608966"/>
            <a:ext cx="373152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24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75FC3255-CB6E-3846-AF19-AD4966E2859E}"/>
              </a:ext>
            </a:extLst>
          </p:cNvPr>
          <p:cNvSpPr/>
          <p:nvPr/>
        </p:nvSpPr>
        <p:spPr>
          <a:xfrm>
            <a:off x="4549754" y="3371324"/>
            <a:ext cx="1781393" cy="123110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dirty="0"/>
              <a:t>Andra siffran kan väljas bland </a:t>
            </a:r>
            <a:r>
              <a:rPr lang="sv-SE" b="1" dirty="0">
                <a:solidFill>
                  <a:srgbClr val="950001"/>
                </a:solidFill>
              </a:rPr>
              <a:t>två</a:t>
            </a:r>
            <a:r>
              <a:rPr lang="sv-SE" dirty="0"/>
              <a:t> siffror. Vi väljer siffran </a:t>
            </a:r>
            <a:r>
              <a:rPr lang="sv-SE" sz="2000" b="1" dirty="0">
                <a:solidFill>
                  <a:schemeClr val="accent4">
                    <a:lumMod val="75000"/>
                  </a:schemeClr>
                </a:solidFill>
              </a:rPr>
              <a:t>7</a:t>
            </a:r>
            <a:r>
              <a:rPr lang="sv-SE" dirty="0"/>
              <a:t> .</a:t>
            </a:r>
            <a:endParaRPr lang="sv-SE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045E4808-A021-DC47-9149-08FE124328B4}"/>
              </a:ext>
            </a:extLst>
          </p:cNvPr>
          <p:cNvSpPr/>
          <p:nvPr/>
        </p:nvSpPr>
        <p:spPr>
          <a:xfrm>
            <a:off x="7805099" y="1656317"/>
            <a:ext cx="373152" cy="461665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sv-SE" sz="2400" b="1" dirty="0">
              <a:solidFill>
                <a:schemeClr val="tx1"/>
              </a:solidFill>
            </a:endParaRP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FD11EFE5-4F21-6544-97B9-17C00C3B970B}"/>
              </a:ext>
            </a:extLst>
          </p:cNvPr>
          <p:cNvSpPr/>
          <p:nvPr/>
        </p:nvSpPr>
        <p:spPr>
          <a:xfrm>
            <a:off x="8298562" y="1658348"/>
            <a:ext cx="373152" cy="461665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sv-SE" sz="2400" b="1" dirty="0">
              <a:solidFill>
                <a:schemeClr val="tx1"/>
              </a:solidFill>
            </a:endParaRP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9A97FAE5-B75A-5F4A-9B55-08372648A477}"/>
              </a:ext>
            </a:extLst>
          </p:cNvPr>
          <p:cNvSpPr/>
          <p:nvPr/>
        </p:nvSpPr>
        <p:spPr>
          <a:xfrm>
            <a:off x="7272112" y="1658349"/>
            <a:ext cx="373152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2400" b="1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38" name="Rak pil 37">
            <a:extLst>
              <a:ext uri="{FF2B5EF4-FFF2-40B4-BE49-F238E27FC236}">
                <a16:creationId xmlns:a16="http://schemas.microsoft.com/office/drawing/2014/main" id="{E441C031-4BBB-7C4E-B8EE-702C4ADEC373}"/>
              </a:ext>
            </a:extLst>
          </p:cNvPr>
          <p:cNvCxnSpPr>
            <a:cxnSpLocks/>
          </p:cNvCxnSpPr>
          <p:nvPr/>
        </p:nvCxnSpPr>
        <p:spPr>
          <a:xfrm>
            <a:off x="7673108" y="2054578"/>
            <a:ext cx="505143" cy="482323"/>
          </a:xfrm>
          <a:prstGeom prst="straightConnector1">
            <a:avLst/>
          </a:prstGeom>
          <a:ln w="22225" cmpd="sng">
            <a:solidFill>
              <a:srgbClr val="C0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Rektangel 38">
            <a:extLst>
              <a:ext uri="{FF2B5EF4-FFF2-40B4-BE49-F238E27FC236}">
                <a16:creationId xmlns:a16="http://schemas.microsoft.com/office/drawing/2014/main" id="{2D269EA7-FA1A-F34B-8168-7E6599885FC3}"/>
              </a:ext>
            </a:extLst>
          </p:cNvPr>
          <p:cNvSpPr/>
          <p:nvPr/>
        </p:nvSpPr>
        <p:spPr>
          <a:xfrm>
            <a:off x="7286034" y="1658348"/>
            <a:ext cx="373152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D327B794-51BC-844E-BCE3-B251883BE823}"/>
              </a:ext>
            </a:extLst>
          </p:cNvPr>
          <p:cNvSpPr/>
          <p:nvPr/>
        </p:nvSpPr>
        <p:spPr>
          <a:xfrm>
            <a:off x="7272112" y="2608966"/>
            <a:ext cx="373152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24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62C4E74B-5FE1-434D-BE0E-A53FD2CEFDF6}"/>
              </a:ext>
            </a:extLst>
          </p:cNvPr>
          <p:cNvSpPr/>
          <p:nvPr/>
        </p:nvSpPr>
        <p:spPr>
          <a:xfrm>
            <a:off x="7805099" y="2608966"/>
            <a:ext cx="373152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24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AF1C2FE4-6CAD-F941-A6B1-9A44447010AD}"/>
              </a:ext>
            </a:extLst>
          </p:cNvPr>
          <p:cNvSpPr/>
          <p:nvPr/>
        </p:nvSpPr>
        <p:spPr>
          <a:xfrm>
            <a:off x="7272112" y="3371324"/>
            <a:ext cx="1781393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dirty="0"/>
              <a:t>Sedan finns det bara en siffra kvar, siffran </a:t>
            </a:r>
            <a:r>
              <a:rPr lang="sv-SE" sz="2000" b="1" dirty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lang="sv-SE" dirty="0"/>
              <a:t> .</a:t>
            </a:r>
            <a:endParaRPr lang="sv-SE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9B1786F3-D84A-7347-B109-D817E7D16826}"/>
              </a:ext>
            </a:extLst>
          </p:cNvPr>
          <p:cNvSpPr/>
          <p:nvPr/>
        </p:nvSpPr>
        <p:spPr>
          <a:xfrm>
            <a:off x="2952978" y="1701985"/>
            <a:ext cx="373152" cy="461665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sv-SE" sz="2400" b="1" dirty="0">
              <a:solidFill>
                <a:schemeClr val="tx1"/>
              </a:solidFill>
            </a:endParaRPr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1104D265-0AA3-3F48-B99C-BDBD71D023A0}"/>
              </a:ext>
            </a:extLst>
          </p:cNvPr>
          <p:cNvSpPr/>
          <p:nvPr/>
        </p:nvSpPr>
        <p:spPr>
          <a:xfrm>
            <a:off x="5824598" y="1701488"/>
            <a:ext cx="373152" cy="461665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sv-SE" sz="2400" b="1" dirty="0">
              <a:solidFill>
                <a:schemeClr val="tx1"/>
              </a:solidFill>
            </a:endParaRPr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C843F8B8-A5E7-F24E-95D7-D4AD23A38179}"/>
              </a:ext>
            </a:extLst>
          </p:cNvPr>
          <p:cNvSpPr/>
          <p:nvPr/>
        </p:nvSpPr>
        <p:spPr>
          <a:xfrm>
            <a:off x="7279073" y="1656316"/>
            <a:ext cx="373152" cy="461665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sv-SE" sz="2400" b="1" dirty="0">
              <a:solidFill>
                <a:schemeClr val="tx1"/>
              </a:solidFill>
            </a:endParaRPr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B7CA960B-F353-CE47-B5CF-A31C4BB408D8}"/>
              </a:ext>
            </a:extLst>
          </p:cNvPr>
          <p:cNvSpPr/>
          <p:nvPr/>
        </p:nvSpPr>
        <p:spPr>
          <a:xfrm>
            <a:off x="1518804" y="5624941"/>
            <a:ext cx="4127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kan därför räkna ut antalet tal så här:  </a:t>
            </a:r>
            <a:endParaRPr lang="sv-SE" dirty="0">
              <a:effectLst/>
            </a:endParaRP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7126BAE1-F2E3-2B44-A7F9-4E39B3AC168A}"/>
              </a:ext>
            </a:extLst>
          </p:cNvPr>
          <p:cNvSpPr/>
          <p:nvPr/>
        </p:nvSpPr>
        <p:spPr>
          <a:xfrm>
            <a:off x="5492726" y="5609552"/>
            <a:ext cx="1406015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2000" b="1" dirty="0"/>
              <a:t>3 · 2 · 1 = 6 </a:t>
            </a:r>
          </a:p>
        </p:txBody>
      </p:sp>
    </p:spTree>
    <p:extLst>
      <p:ext uri="{BB962C8B-B14F-4D97-AF65-F5344CB8AC3E}">
        <p14:creationId xmlns:p14="http://schemas.microsoft.com/office/powerpoint/2010/main" val="51790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-0.05885 0.1344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671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-0.05591 0.1303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5" y="6505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0.11198 0.13889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" y="6944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9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 animBg="1"/>
      <p:bldP spid="9" grpId="0" animBg="1"/>
      <p:bldP spid="9" grpId="1" animBg="1"/>
      <p:bldP spid="10" grpId="0" animBg="1"/>
      <p:bldP spid="11" grpId="0"/>
      <p:bldP spid="15" grpId="0" animBg="1"/>
      <p:bldP spid="15" grpId="1" animBg="1"/>
      <p:bldP spid="20" grpId="0" animBg="1"/>
      <p:bldP spid="28" grpId="0" animBg="1"/>
      <p:bldP spid="28" grpId="1" animBg="1"/>
      <p:bldP spid="30" grpId="0" animBg="1"/>
      <p:bldP spid="30" grpId="1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7" grpId="1" animBg="1"/>
      <p:bldP spid="39" grpId="0" animBg="1"/>
      <p:bldP spid="39" grpId="1" animBg="1"/>
      <p:bldP spid="40" grpId="0" animBg="1"/>
      <p:bldP spid="41" grpId="0" animBg="1"/>
      <p:bldP spid="48" grpId="0" animBg="1"/>
      <p:bldP spid="49" grpId="0" animBg="1"/>
      <p:bldP spid="50" grpId="0" animBg="1"/>
      <p:bldP spid="51" grpId="0" animBg="1"/>
      <p:bldP spid="52" grpId="0"/>
      <p:bldP spid="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81D7766-B89C-0E45-91E2-DDE9D294F835}"/>
              </a:ext>
            </a:extLst>
          </p:cNvPr>
          <p:cNvSpPr/>
          <p:nvPr/>
        </p:nvSpPr>
        <p:spPr>
          <a:xfrm>
            <a:off x="381775" y="504581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872F4810-BE97-A348-9F48-A59AE546D845}"/>
              </a:ext>
            </a:extLst>
          </p:cNvPr>
          <p:cNvGrpSpPr/>
          <p:nvPr/>
        </p:nvGrpSpPr>
        <p:grpSpPr>
          <a:xfrm>
            <a:off x="2036452" y="504581"/>
            <a:ext cx="5219895" cy="1477328"/>
            <a:chOff x="2036452" y="504581"/>
            <a:chExt cx="5219895" cy="1477328"/>
          </a:xfrm>
        </p:grpSpPr>
        <p:sp>
          <p:nvSpPr>
            <p:cNvPr id="4" name="textruta 3">
              <a:extLst>
                <a:ext uri="{FF2B5EF4-FFF2-40B4-BE49-F238E27FC236}">
                  <a16:creationId xmlns:a16="http://schemas.microsoft.com/office/drawing/2014/main" id="{EA448B4F-F7E3-2F41-AB52-9D26E6849E60}"/>
                </a:ext>
              </a:extLst>
            </p:cNvPr>
            <p:cNvSpPr txBox="1"/>
            <p:nvPr/>
          </p:nvSpPr>
          <p:spPr>
            <a:xfrm>
              <a:off x="2036452" y="504581"/>
              <a:ext cx="312337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Du tar upp en kula i taget, utan att lägga tillbaka någon kula.</a:t>
              </a:r>
            </a:p>
            <a:p>
              <a:endParaRPr lang="sv-SE" dirty="0"/>
            </a:p>
            <a:p>
              <a:r>
                <a:rPr lang="sv-SE" dirty="0"/>
                <a:t>På hur många olika sätt kan de fyra kulorna tas upp? </a:t>
              </a:r>
            </a:p>
          </p:txBody>
        </p:sp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E7F15C68-4073-4640-A387-169E088E4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902" b="92157" l="3141" r="95288">
                          <a14:foregroundMark x1="16230" y1="29412" x2="23037" y2="40196"/>
                          <a14:foregroundMark x1="10471" y1="32353" x2="9424" y2="45098"/>
                          <a14:foregroundMark x1="5236" y1="43137" x2="4805" y2="54415"/>
                          <a14:foregroundMark x1="4712" y1="49020" x2="5236" y2="40196"/>
                          <a14:foregroundMark x1="54450" y1="64706" x2="47120" y2="70588"/>
                          <a14:foregroundMark x1="41361" y1="59804" x2="39791" y2="65686"/>
                          <a14:foregroundMark x1="67539" y1="14706" x2="69634" y2="16667"/>
                          <a14:foregroundMark x1="69634" y1="16667" x2="77487" y2="28431"/>
                          <a14:foregroundMark x1="59686" y1="13725" x2="73298" y2="4902"/>
                          <a14:foregroundMark x1="57068" y1="20588" x2="57068" y2="31373"/>
                          <a14:foregroundMark x1="80628" y1="22549" x2="81675" y2="28431"/>
                          <a14:foregroundMark x1="81675" y1="20588" x2="81675" y2="30392"/>
                          <a14:foregroundMark x1="81675" y1="30392" x2="81152" y2="34314"/>
                          <a14:foregroundMark x1="82723" y1="61765" x2="88482" y2="60784"/>
                          <a14:foregroundMark x1="88482" y1="60784" x2="86387" y2="80392"/>
                          <a14:foregroundMark x1="86387" y1="80392" x2="95288" y2="79412"/>
                          <a14:foregroundMark x1="95288" y1="78431" x2="83246" y2="93137"/>
                          <a14:foregroundMark x1="83246" y1="92157" x2="74869" y2="69608"/>
                          <a14:foregroundMark x1="76963" y1="61765" x2="80105" y2="61765"/>
                          <a14:foregroundMark x1="39267" y1="58824" x2="43455" y2="57843"/>
                          <a14:foregroundMark x1="3665" y1="35294" x2="3665" y2="40196"/>
                          <a14:foregroundMark x1="3665" y1="39216" x2="3665" y2="43137"/>
                          <a14:foregroundMark x1="3141" y1="47059" x2="3141" y2="46078"/>
                          <a14:foregroundMark x1="59162" y1="65686" x2="60209" y2="71569"/>
                          <a14:foregroundMark x1="59686" y1="61765" x2="60733" y2="67647"/>
                          <a14:foregroundMark x1="59686" y1="80392" x2="59686" y2="76471"/>
                          <a14:backgroundMark x1="3141" y1="56863" x2="4188" y2="58824"/>
                          <a14:backgroundMark x1="4188" y1="57843" x2="3665" y2="5490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567130" y="769949"/>
              <a:ext cx="1689217" cy="902095"/>
            </a:xfrm>
            <a:prstGeom prst="rect">
              <a:avLst/>
            </a:prstGeom>
          </p:spPr>
        </p:pic>
      </p:grpSp>
      <p:pic>
        <p:nvPicPr>
          <p:cNvPr id="9" name="Bildobjekt 8">
            <a:extLst>
              <a:ext uri="{FF2B5EF4-FFF2-40B4-BE49-F238E27FC236}">
                <a16:creationId xmlns:a16="http://schemas.microsoft.com/office/drawing/2014/main" id="{AB66BAEE-C614-5240-B9D5-08FFA8BF88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0102" y="319741"/>
            <a:ext cx="1161498" cy="384895"/>
          </a:xfrm>
          <a:prstGeom prst="rect">
            <a:avLst/>
          </a:prstGeom>
        </p:spPr>
      </p:pic>
      <p:grpSp>
        <p:nvGrpSpPr>
          <p:cNvPr id="10" name="Grupp 9">
            <a:extLst>
              <a:ext uri="{FF2B5EF4-FFF2-40B4-BE49-F238E27FC236}">
                <a16:creationId xmlns:a16="http://schemas.microsoft.com/office/drawing/2014/main" id="{6895E7BD-0674-084F-BFC7-74949A728202}"/>
              </a:ext>
            </a:extLst>
          </p:cNvPr>
          <p:cNvGrpSpPr/>
          <p:nvPr/>
        </p:nvGrpSpPr>
        <p:grpSpPr>
          <a:xfrm>
            <a:off x="3156022" y="3841271"/>
            <a:ext cx="1436062" cy="385186"/>
            <a:chOff x="1237999" y="1169160"/>
            <a:chExt cx="423769" cy="385186"/>
          </a:xfrm>
        </p:grpSpPr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D863CD7B-628B-5F47-AFA0-3ADF591EB679}"/>
                </a:ext>
              </a:extLst>
            </p:cNvPr>
            <p:cNvSpPr txBox="1"/>
            <p:nvPr/>
          </p:nvSpPr>
          <p:spPr>
            <a:xfrm>
              <a:off x="1237999" y="1185014"/>
              <a:ext cx="3742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" pitchFamily="2" charset="77"/>
                  <a:cs typeface="Bradley Hand Bold"/>
                </a:rPr>
                <a:t>4 · 3 · 2 · 1</a:t>
              </a:r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46E9F525-C7CE-5A4C-AD2F-2AFD4412B7AC}"/>
                </a:ext>
              </a:extLst>
            </p:cNvPr>
            <p:cNvSpPr txBox="1"/>
            <p:nvPr/>
          </p:nvSpPr>
          <p:spPr>
            <a:xfrm>
              <a:off x="1562756" y="1169160"/>
              <a:ext cx="990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</p:grpSp>
      <p:sp>
        <p:nvSpPr>
          <p:cNvPr id="14" name="Rektangel 13">
            <a:extLst>
              <a:ext uri="{FF2B5EF4-FFF2-40B4-BE49-F238E27FC236}">
                <a16:creationId xmlns:a16="http://schemas.microsoft.com/office/drawing/2014/main" id="{1BD55424-8ED2-5C42-9500-A46E9847D428}"/>
              </a:ext>
            </a:extLst>
          </p:cNvPr>
          <p:cNvSpPr/>
          <p:nvPr/>
        </p:nvSpPr>
        <p:spPr>
          <a:xfrm>
            <a:off x="832881" y="3841271"/>
            <a:ext cx="2457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  <a:cs typeface="Bradley Hand Bold"/>
              </a:rPr>
              <a:t>Antal kombinationer: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360AE65C-2645-EC47-BB63-95D8954AA8D7}"/>
              </a:ext>
            </a:extLst>
          </p:cNvPr>
          <p:cNvSpPr/>
          <p:nvPr/>
        </p:nvSpPr>
        <p:spPr>
          <a:xfrm>
            <a:off x="832881" y="3182313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  <a:cs typeface="Bradley Hand Bold"/>
              </a:rPr>
              <a:t>Det finns 4 olika kulor. 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C026DB9E-053D-AC45-98FB-7CEFFB06D6F6}"/>
              </a:ext>
            </a:extLst>
          </p:cNvPr>
          <p:cNvSpPr/>
          <p:nvPr/>
        </p:nvSpPr>
        <p:spPr>
          <a:xfrm>
            <a:off x="5987979" y="3718625"/>
            <a:ext cx="296424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200" dirty="0"/>
              <a:t>När du tar den första kulan finns det 4 kulor att välja mellan. När du drar den andra kulan finns det 3 att välja mellan och så vidare. 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12CEED0B-E26F-5C49-A490-F87E426D6301}"/>
              </a:ext>
            </a:extLst>
          </p:cNvPr>
          <p:cNvSpPr/>
          <p:nvPr/>
        </p:nvSpPr>
        <p:spPr>
          <a:xfrm>
            <a:off x="4496527" y="3857125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  <a:cs typeface="Bradley Hand Bold"/>
              </a:rPr>
              <a:t>24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335DD021-0907-C940-AA7C-AF3D6E74D1E9}"/>
              </a:ext>
            </a:extLst>
          </p:cNvPr>
          <p:cNvSpPr txBox="1"/>
          <p:nvPr/>
        </p:nvSpPr>
        <p:spPr>
          <a:xfrm>
            <a:off x="1472395" y="4846802"/>
            <a:ext cx="4678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Kulorna kan tas upp på 24 olika sätt.</a:t>
            </a:r>
          </a:p>
        </p:txBody>
      </p:sp>
    </p:spTree>
    <p:extLst>
      <p:ext uri="{BB962C8B-B14F-4D97-AF65-F5344CB8AC3E}">
        <p14:creationId xmlns:p14="http://schemas.microsoft.com/office/powerpoint/2010/main" val="51364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7" grpId="0"/>
      <p:bldP spid="21" grpId="0" animBg="1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948B3B5-398A-3247-BEED-E6378BB43316}"/>
              </a:ext>
            </a:extLst>
          </p:cNvPr>
          <p:cNvSpPr/>
          <p:nvPr/>
        </p:nvSpPr>
        <p:spPr>
          <a:xfrm>
            <a:off x="381775" y="504581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4499FF47-AFE6-B94A-A061-75F909FE0247}"/>
              </a:ext>
            </a:extLst>
          </p:cNvPr>
          <p:cNvSpPr txBox="1"/>
          <p:nvPr/>
        </p:nvSpPr>
        <p:spPr>
          <a:xfrm>
            <a:off x="516798" y="873576"/>
            <a:ext cx="5937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Ett fotbollslag kan välja mellan vita, röda, blå och svarta tröjor. 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D8F133BC-E4CC-D244-A4DF-2230EE331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727" y="312133"/>
            <a:ext cx="1161498" cy="384895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DC7A5E60-53D9-F648-8390-BB67DE05873B}"/>
              </a:ext>
            </a:extLst>
          </p:cNvPr>
          <p:cNvSpPr txBox="1"/>
          <p:nvPr/>
        </p:nvSpPr>
        <p:spPr>
          <a:xfrm>
            <a:off x="533426" y="1211792"/>
            <a:ext cx="5937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Shortsen kan väljas mellan tre färger: vita, blå och röda. 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4034DE55-ACB5-C04A-ABAE-0E849ED850E2}"/>
              </a:ext>
            </a:extLst>
          </p:cNvPr>
          <p:cNvSpPr txBox="1"/>
          <p:nvPr/>
        </p:nvSpPr>
        <p:spPr>
          <a:xfrm>
            <a:off x="533426" y="1657415"/>
            <a:ext cx="5937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På hur många olika sätt kan tröjor och shorts kombineras? 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B67BA370-3A18-4442-8C04-B132BFA88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842" y="1034507"/>
            <a:ext cx="2345944" cy="958121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165E4028-1AC0-C84E-AA04-208F73DF4430}"/>
              </a:ext>
            </a:extLst>
          </p:cNvPr>
          <p:cNvSpPr/>
          <p:nvPr/>
        </p:nvSpPr>
        <p:spPr>
          <a:xfrm>
            <a:off x="6427754" y="2769149"/>
            <a:ext cx="234594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Du kan lösa uppgiften med hjälp av ett träddiagram. </a:t>
            </a:r>
          </a:p>
        </p:txBody>
      </p:sp>
      <p:pic>
        <p:nvPicPr>
          <p:cNvPr id="30" name="Bildobjekt 29">
            <a:extLst>
              <a:ext uri="{FF2B5EF4-FFF2-40B4-BE49-F238E27FC236}">
                <a16:creationId xmlns:a16="http://schemas.microsoft.com/office/drawing/2014/main" id="{29B63B02-D465-F44F-895D-B7DB2CB6A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1454" y="2466720"/>
            <a:ext cx="4587803" cy="1651298"/>
          </a:xfrm>
          <a:prstGeom prst="rect">
            <a:avLst/>
          </a:prstGeom>
        </p:spPr>
      </p:pic>
      <p:sp>
        <p:nvSpPr>
          <p:cNvPr id="31" name="Rektangel 30">
            <a:extLst>
              <a:ext uri="{FF2B5EF4-FFF2-40B4-BE49-F238E27FC236}">
                <a16:creationId xmlns:a16="http://schemas.microsoft.com/office/drawing/2014/main" id="{EA40756F-30BC-BF47-BB5F-F286B0C8FB1B}"/>
              </a:ext>
            </a:extLst>
          </p:cNvPr>
          <p:cNvSpPr/>
          <p:nvPr/>
        </p:nvSpPr>
        <p:spPr>
          <a:xfrm>
            <a:off x="6470542" y="4375834"/>
            <a:ext cx="2050003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Träddiagrammet visar att antalet kombinationer är 4 ∙ 3 = 12. </a:t>
            </a:r>
          </a:p>
        </p:txBody>
      </p:sp>
      <p:grpSp>
        <p:nvGrpSpPr>
          <p:cNvPr id="32" name="Grupp 31">
            <a:extLst>
              <a:ext uri="{FF2B5EF4-FFF2-40B4-BE49-F238E27FC236}">
                <a16:creationId xmlns:a16="http://schemas.microsoft.com/office/drawing/2014/main" id="{9D05338D-0AE0-784F-B100-1BD5BA254EE6}"/>
              </a:ext>
            </a:extLst>
          </p:cNvPr>
          <p:cNvGrpSpPr/>
          <p:nvPr/>
        </p:nvGrpSpPr>
        <p:grpSpPr>
          <a:xfrm>
            <a:off x="3459102" y="4626495"/>
            <a:ext cx="904968" cy="376711"/>
            <a:chOff x="1233008" y="1154978"/>
            <a:chExt cx="267048" cy="376711"/>
          </a:xfrm>
        </p:grpSpPr>
        <p:sp>
          <p:nvSpPr>
            <p:cNvPr id="33" name="textruta 32">
              <a:extLst>
                <a:ext uri="{FF2B5EF4-FFF2-40B4-BE49-F238E27FC236}">
                  <a16:creationId xmlns:a16="http://schemas.microsoft.com/office/drawing/2014/main" id="{801F675F-F0AC-D747-B469-65059A3BDBC3}"/>
                </a:ext>
              </a:extLst>
            </p:cNvPr>
            <p:cNvSpPr txBox="1"/>
            <p:nvPr/>
          </p:nvSpPr>
          <p:spPr>
            <a:xfrm>
              <a:off x="1233008" y="1162357"/>
              <a:ext cx="1907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" pitchFamily="2" charset="77"/>
                  <a:cs typeface="Bradley Hand Bold"/>
                </a:rPr>
                <a:t>4 · 3</a:t>
              </a:r>
            </a:p>
          </p:txBody>
        </p:sp>
        <p:sp>
          <p:nvSpPr>
            <p:cNvPr id="34" name="textruta 33">
              <a:extLst>
                <a:ext uri="{FF2B5EF4-FFF2-40B4-BE49-F238E27FC236}">
                  <a16:creationId xmlns:a16="http://schemas.microsoft.com/office/drawing/2014/main" id="{E16B560D-AA62-4B45-AFAD-CA5C6C140B7B}"/>
                </a:ext>
              </a:extLst>
            </p:cNvPr>
            <p:cNvSpPr txBox="1"/>
            <p:nvPr/>
          </p:nvSpPr>
          <p:spPr>
            <a:xfrm>
              <a:off x="1401044" y="1154978"/>
              <a:ext cx="990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</p:grpSp>
      <p:sp>
        <p:nvSpPr>
          <p:cNvPr id="35" name="Rektangel 34">
            <a:extLst>
              <a:ext uri="{FF2B5EF4-FFF2-40B4-BE49-F238E27FC236}">
                <a16:creationId xmlns:a16="http://schemas.microsoft.com/office/drawing/2014/main" id="{18660A80-CA03-C744-9DA5-9F4EBB1D6B7B}"/>
              </a:ext>
            </a:extLst>
          </p:cNvPr>
          <p:cNvSpPr/>
          <p:nvPr/>
        </p:nvSpPr>
        <p:spPr>
          <a:xfrm>
            <a:off x="1152875" y="4640677"/>
            <a:ext cx="2457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  <a:cs typeface="Bradley Hand Bold"/>
              </a:rPr>
              <a:t>Antal kombinationer: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59377A24-50EE-CF46-BE3B-425EE0F6DA3B}"/>
              </a:ext>
            </a:extLst>
          </p:cNvPr>
          <p:cNvSpPr/>
          <p:nvPr/>
        </p:nvSpPr>
        <p:spPr>
          <a:xfrm>
            <a:off x="4224105" y="4640677"/>
            <a:ext cx="450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  <a:cs typeface="Bradley Hand Bold"/>
              </a:rPr>
              <a:t>12</a:t>
            </a:r>
          </a:p>
        </p:txBody>
      </p:sp>
      <p:sp>
        <p:nvSpPr>
          <p:cNvPr id="37" name="textruta 36">
            <a:extLst>
              <a:ext uri="{FF2B5EF4-FFF2-40B4-BE49-F238E27FC236}">
                <a16:creationId xmlns:a16="http://schemas.microsoft.com/office/drawing/2014/main" id="{01610ED5-FDCB-9F4B-8DC5-E4FCD2038B64}"/>
              </a:ext>
            </a:extLst>
          </p:cNvPr>
          <p:cNvSpPr txBox="1"/>
          <p:nvPr/>
        </p:nvSpPr>
        <p:spPr>
          <a:xfrm>
            <a:off x="1792389" y="5646208"/>
            <a:ext cx="4678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De kan kombineras </a:t>
            </a:r>
            <a:r>
              <a:rPr lang="sv-SE">
                <a:latin typeface="Bradley Hand Bold"/>
                <a:cs typeface="Bradley Hand Bold"/>
              </a:rPr>
              <a:t>på 12 </a:t>
            </a:r>
            <a:r>
              <a:rPr lang="sv-SE" dirty="0">
                <a:latin typeface="Bradley Hand Bold"/>
                <a:cs typeface="Bradley Hand Bold"/>
              </a:rPr>
              <a:t>olika sätt.</a:t>
            </a:r>
          </a:p>
        </p:txBody>
      </p:sp>
    </p:spTree>
    <p:extLst>
      <p:ext uri="{BB962C8B-B14F-4D97-AF65-F5344CB8AC3E}">
        <p14:creationId xmlns:p14="http://schemas.microsoft.com/office/powerpoint/2010/main" val="271354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9" grpId="0"/>
      <p:bldP spid="11" grpId="0" animBg="1"/>
      <p:bldP spid="31" grpId="0" animBg="1"/>
      <p:bldP spid="35" grpId="0"/>
      <p:bldP spid="36" grpId="0"/>
      <p:bldP spid="37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16845</TotalTime>
  <Words>512</Words>
  <Application>Microsoft Macintosh PowerPoint</Application>
  <PresentationFormat>Bildspel på skärmen (4:3)</PresentationFormat>
  <Paragraphs>97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1" baseType="lpstr">
      <vt:lpstr>Arial</vt:lpstr>
      <vt:lpstr>Bradley Hand</vt:lpstr>
      <vt:lpstr>Bradley Hand Bold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74</cp:revision>
  <dcterms:created xsi:type="dcterms:W3CDTF">2017-04-14T14:36:05Z</dcterms:created>
  <dcterms:modified xsi:type="dcterms:W3CDTF">2024-04-08T07:50:16Z</dcterms:modified>
</cp:coreProperties>
</file>