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20" r:id="rId2"/>
    <p:sldId id="321" r:id="rId3"/>
    <p:sldId id="322" r:id="rId4"/>
    <p:sldId id="276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5" autoAdjust="0"/>
    <p:restoredTop sz="94681" autoAdjust="0"/>
  </p:normalViewPr>
  <p:slideViewPr>
    <p:cSldViewPr snapToGrid="0" snapToObjects="1">
      <p:cViewPr>
        <p:scale>
          <a:sx n="109" d="100"/>
          <a:sy n="109" d="100"/>
        </p:scale>
        <p:origin x="424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>
              <a:latin typeface="Calibri" charset="0"/>
            </a:endParaRPr>
          </a:p>
        </p:txBody>
      </p:sp>
      <p:sp>
        <p:nvSpPr>
          <p:cNvPr id="3072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DD07FDF-353A-5C46-846A-EA00DF2CF53E}" type="slidenum">
              <a:rPr lang="sv-SE" sz="1200"/>
              <a:pPr eaLnBrk="1" hangingPunct="1"/>
              <a:t>4</a:t>
            </a:fld>
            <a:endParaRPr lang="sv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3.3 				           Numeriska uttryck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212" y="1220749"/>
            <a:ext cx="3501576" cy="2558547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B88C3A1-17FF-554F-BB70-39AEC2152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911" y="219274"/>
            <a:ext cx="1161498" cy="384895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453E1AD3-09CF-8347-9BBB-401E0F806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528" y="3953590"/>
            <a:ext cx="49329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När det förekommer flera räknesätt i en uppgift är det viktigt att beräkningarna görs i rätt ordning.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4740418-5AFF-AB4E-8934-C53D89DF6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281" y="4752687"/>
            <a:ext cx="5569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Det finns så kallade </a:t>
            </a:r>
            <a:r>
              <a:rPr lang="sv-SE" i="1" dirty="0">
                <a:solidFill>
                  <a:srgbClr val="C00000"/>
                </a:solidFill>
              </a:rPr>
              <a:t>prioriteringsregler</a:t>
            </a:r>
            <a:r>
              <a:rPr lang="sv-SE" i="1" dirty="0"/>
              <a:t> </a:t>
            </a:r>
            <a:r>
              <a:rPr lang="sv-SE" dirty="0"/>
              <a:t>som vi måste följa.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326C382-A5F4-EA45-B13D-8BEC9ECDE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62" y="5383776"/>
            <a:ext cx="4419499" cy="109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b="1" i="1" dirty="0">
                <a:solidFill>
                  <a:srgbClr val="C00000"/>
                </a:solidFill>
              </a:rPr>
              <a:t>Prioriteringsregler </a:t>
            </a:r>
          </a:p>
          <a:p>
            <a:pPr marL="342900" indent="-342900">
              <a:buAutoNum type="arabicPeriod"/>
            </a:pPr>
            <a:r>
              <a:rPr lang="sv-SE" dirty="0"/>
              <a:t>Först räknas multiplikation och division. </a:t>
            </a:r>
          </a:p>
          <a:p>
            <a:endParaRPr lang="sv-SE" sz="1050" dirty="0"/>
          </a:p>
          <a:p>
            <a:r>
              <a:rPr lang="sv-SE" dirty="0"/>
              <a:t>2. 	Sedan räknas addition och subtraktion.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C32EE0C-F5DC-3D40-9EFF-DE4244C6EC3F}"/>
              </a:ext>
            </a:extLst>
          </p:cNvPr>
          <p:cNvSpPr/>
          <p:nvPr/>
        </p:nvSpPr>
        <p:spPr>
          <a:xfrm>
            <a:off x="3488490" y="896757"/>
            <a:ext cx="216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950001"/>
                </a:solidFill>
              </a:rPr>
              <a:t>De fyra räknesätten</a:t>
            </a:r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0CB2CE7-861D-6943-BB8F-DDF19E5C6DCE}"/>
              </a:ext>
            </a:extLst>
          </p:cNvPr>
          <p:cNvSpPr/>
          <p:nvPr/>
        </p:nvSpPr>
        <p:spPr>
          <a:xfrm>
            <a:off x="367698" y="473803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67916F6-78D1-5B45-8CDF-4F66FD3A2F47}"/>
              </a:ext>
            </a:extLst>
          </p:cNvPr>
          <p:cNvSpPr txBox="1"/>
          <p:nvPr/>
        </p:nvSpPr>
        <p:spPr>
          <a:xfrm>
            <a:off x="2036452" y="504581"/>
            <a:ext cx="411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a) 10 + 2 · 7 		b) 9 · 5 – 27 / 3 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313FFE0-5831-D042-908B-688FF0DED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102" y="319741"/>
            <a:ext cx="1161498" cy="384895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6889A3AA-B9D5-DD46-99F3-416E9467E84F}"/>
              </a:ext>
            </a:extLst>
          </p:cNvPr>
          <p:cNvSpPr/>
          <p:nvPr/>
        </p:nvSpPr>
        <p:spPr>
          <a:xfrm>
            <a:off x="1211417" y="1974445"/>
            <a:ext cx="49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6B0576-3D6D-5742-ACC5-07F847DF0856}"/>
              </a:ext>
            </a:extLst>
          </p:cNvPr>
          <p:cNvSpPr/>
          <p:nvPr/>
        </p:nvSpPr>
        <p:spPr>
          <a:xfrm>
            <a:off x="1705219" y="1956859"/>
            <a:ext cx="15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10 </a:t>
            </a:r>
            <a:r>
              <a:rPr lang="sv-SE" sz="2000" dirty="0">
                <a:latin typeface="+mn-lt"/>
              </a:rPr>
              <a:t>+</a:t>
            </a:r>
            <a:r>
              <a:rPr lang="sv-SE" sz="2000" dirty="0">
                <a:latin typeface="Bradley Hand" pitchFamily="2" charset="77"/>
              </a:rPr>
              <a:t> 2 · 7 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B8EF9CF-FE28-094A-81DC-C8303F813DEA}"/>
              </a:ext>
            </a:extLst>
          </p:cNvPr>
          <p:cNvSpPr/>
          <p:nvPr/>
        </p:nvSpPr>
        <p:spPr>
          <a:xfrm>
            <a:off x="2313746" y="2268822"/>
            <a:ext cx="49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14</a:t>
            </a:r>
            <a:endParaRPr lang="sv-SE" sz="2000" dirty="0">
              <a:latin typeface="+mn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740106A-3B80-724D-BB22-9BC765032B7F}"/>
              </a:ext>
            </a:extLst>
          </p:cNvPr>
          <p:cNvSpPr/>
          <p:nvPr/>
        </p:nvSpPr>
        <p:spPr>
          <a:xfrm>
            <a:off x="6155473" y="2003025"/>
            <a:ext cx="231055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Räkna multiplikationen först. </a:t>
            </a:r>
          </a:p>
        </p:txBody>
      </p:sp>
      <p:sp>
        <p:nvSpPr>
          <p:cNvPr id="12" name="Vänster klammerparentes 11">
            <a:extLst>
              <a:ext uri="{FF2B5EF4-FFF2-40B4-BE49-F238E27FC236}">
                <a16:creationId xmlns:a16="http://schemas.microsoft.com/office/drawing/2014/main" id="{BF22EE54-F20D-6D4D-B479-6B4A04503AE8}"/>
              </a:ext>
            </a:extLst>
          </p:cNvPr>
          <p:cNvSpPr/>
          <p:nvPr/>
        </p:nvSpPr>
        <p:spPr>
          <a:xfrm rot="16200000">
            <a:off x="2493332" y="2065994"/>
            <a:ext cx="134628" cy="493803"/>
          </a:xfrm>
          <a:prstGeom prst="leftBrac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68EAEC4-B5C1-AD4A-AF91-217C24A7A0DD}"/>
              </a:ext>
            </a:extLst>
          </p:cNvPr>
          <p:cNvSpPr/>
          <p:nvPr/>
        </p:nvSpPr>
        <p:spPr>
          <a:xfrm>
            <a:off x="3029882" y="1956858"/>
            <a:ext cx="1263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10 </a:t>
            </a:r>
            <a:r>
              <a:rPr lang="sv-SE" sz="2000" dirty="0">
                <a:latin typeface="+mn-lt"/>
              </a:rPr>
              <a:t>+</a:t>
            </a:r>
            <a:r>
              <a:rPr lang="sv-SE" sz="2000" dirty="0">
                <a:latin typeface="Bradley Hand" pitchFamily="2" charset="77"/>
              </a:rPr>
              <a:t> 14 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D0F4B76-E303-C447-91AD-EF6A10EDAB42}"/>
              </a:ext>
            </a:extLst>
          </p:cNvPr>
          <p:cNvSpPr/>
          <p:nvPr/>
        </p:nvSpPr>
        <p:spPr>
          <a:xfrm>
            <a:off x="4109060" y="1956858"/>
            <a:ext cx="641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24</a:t>
            </a:r>
            <a:endParaRPr lang="sv-SE" sz="2000" dirty="0">
              <a:latin typeface="+mn-lt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0A4F8A5E-E6CB-5643-A5BA-23A857286170}"/>
              </a:ext>
            </a:extLst>
          </p:cNvPr>
          <p:cNvSpPr/>
          <p:nvPr/>
        </p:nvSpPr>
        <p:spPr>
          <a:xfrm>
            <a:off x="1211417" y="3244253"/>
            <a:ext cx="49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b)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3F2730B-3A54-E546-98CC-20DF95EF67B9}"/>
              </a:ext>
            </a:extLst>
          </p:cNvPr>
          <p:cNvSpPr/>
          <p:nvPr/>
        </p:nvSpPr>
        <p:spPr>
          <a:xfrm>
            <a:off x="1705218" y="3226667"/>
            <a:ext cx="18893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9 · 5</a:t>
            </a:r>
            <a:r>
              <a:rPr lang="sv-SE" sz="2000" dirty="0">
                <a:latin typeface="+mn-lt"/>
              </a:rPr>
              <a:t> – </a:t>
            </a:r>
            <a:r>
              <a:rPr lang="sv-SE" sz="2000" dirty="0">
                <a:latin typeface="Bradley Hand" pitchFamily="2" charset="77"/>
              </a:rPr>
              <a:t>27 </a:t>
            </a:r>
            <a:r>
              <a:rPr lang="sv-SE" sz="2000" dirty="0">
                <a:latin typeface="+mn-lt"/>
              </a:rPr>
              <a:t>/</a:t>
            </a:r>
            <a:r>
              <a:rPr lang="sv-SE" sz="2000" dirty="0">
                <a:latin typeface="Bradley Hand" pitchFamily="2" charset="77"/>
              </a:rPr>
              <a:t> 3 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3971BCED-D138-4A44-98CC-11DFAA53FA80}"/>
              </a:ext>
            </a:extLst>
          </p:cNvPr>
          <p:cNvSpPr/>
          <p:nvPr/>
        </p:nvSpPr>
        <p:spPr>
          <a:xfrm>
            <a:off x="2741815" y="3590384"/>
            <a:ext cx="49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9</a:t>
            </a:r>
            <a:endParaRPr lang="sv-SE" sz="2000" dirty="0">
              <a:latin typeface="+mn-lt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4CFC6CF-54FE-E546-8511-FA14FAD6D0E2}"/>
              </a:ext>
            </a:extLst>
          </p:cNvPr>
          <p:cNvSpPr/>
          <p:nvPr/>
        </p:nvSpPr>
        <p:spPr>
          <a:xfrm>
            <a:off x="6161531" y="3244253"/>
            <a:ext cx="18893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Räkna multiplikationen och divisionen först. </a:t>
            </a:r>
          </a:p>
        </p:txBody>
      </p:sp>
      <p:sp>
        <p:nvSpPr>
          <p:cNvPr id="19" name="Vänster klammerparentes 18">
            <a:extLst>
              <a:ext uri="{FF2B5EF4-FFF2-40B4-BE49-F238E27FC236}">
                <a16:creationId xmlns:a16="http://schemas.microsoft.com/office/drawing/2014/main" id="{556C363D-46ED-9341-ADC9-7E000987014C}"/>
              </a:ext>
            </a:extLst>
          </p:cNvPr>
          <p:cNvSpPr/>
          <p:nvPr/>
        </p:nvSpPr>
        <p:spPr>
          <a:xfrm rot="16200000">
            <a:off x="2821523" y="3246215"/>
            <a:ext cx="134628" cy="724732"/>
          </a:xfrm>
          <a:prstGeom prst="leftBrac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Vänster klammerparentes 21">
            <a:extLst>
              <a:ext uri="{FF2B5EF4-FFF2-40B4-BE49-F238E27FC236}">
                <a16:creationId xmlns:a16="http://schemas.microsoft.com/office/drawing/2014/main" id="{1CF1F070-0B99-AF4A-B474-242C30A379D4}"/>
              </a:ext>
            </a:extLst>
          </p:cNvPr>
          <p:cNvSpPr/>
          <p:nvPr/>
        </p:nvSpPr>
        <p:spPr>
          <a:xfrm rot="16200000">
            <a:off x="1942167" y="3359042"/>
            <a:ext cx="134628" cy="493803"/>
          </a:xfrm>
          <a:prstGeom prst="leftBrac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3FCBF94-AA85-DC47-8140-4CD33EFBFC3E}"/>
              </a:ext>
            </a:extLst>
          </p:cNvPr>
          <p:cNvSpPr/>
          <p:nvPr/>
        </p:nvSpPr>
        <p:spPr>
          <a:xfrm>
            <a:off x="1762578" y="3587804"/>
            <a:ext cx="5454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45</a:t>
            </a:r>
            <a:endParaRPr lang="sv-SE" sz="2000" dirty="0">
              <a:latin typeface="+mn-lt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D8AFA99-FFE8-5F42-AF0D-434D2315A54B}"/>
              </a:ext>
            </a:extLst>
          </p:cNvPr>
          <p:cNvSpPr/>
          <p:nvPr/>
        </p:nvSpPr>
        <p:spPr>
          <a:xfrm>
            <a:off x="3384602" y="3226666"/>
            <a:ext cx="1115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45</a:t>
            </a:r>
            <a:r>
              <a:rPr lang="sv-SE" sz="2000" dirty="0">
                <a:latin typeface="+mn-lt"/>
              </a:rPr>
              <a:t> – </a:t>
            </a:r>
            <a:r>
              <a:rPr lang="sv-SE" sz="2000" dirty="0">
                <a:latin typeface="Bradley Hand" pitchFamily="2" charset="77"/>
              </a:rPr>
              <a:t>9 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5E48EBB-2D95-A64B-861D-CB75165251CC}"/>
              </a:ext>
            </a:extLst>
          </p:cNvPr>
          <p:cNvSpPr/>
          <p:nvPr/>
        </p:nvSpPr>
        <p:spPr>
          <a:xfrm>
            <a:off x="4331832" y="3226665"/>
            <a:ext cx="5582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36</a:t>
            </a:r>
            <a:endParaRPr lang="sv-SE" sz="2000" dirty="0">
              <a:latin typeface="+mn-lt"/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A09FBB55-AA87-2443-A4CF-029D64870293}"/>
              </a:ext>
            </a:extLst>
          </p:cNvPr>
          <p:cNvSpPr txBox="1"/>
          <p:nvPr/>
        </p:nvSpPr>
        <p:spPr>
          <a:xfrm>
            <a:off x="1213866" y="5246621"/>
            <a:ext cx="3358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u="sng" dirty="0">
                <a:latin typeface="Bradley Hand Bold"/>
                <a:cs typeface="Bradley Hand Bold"/>
              </a:rPr>
              <a:t>Svar</a:t>
            </a:r>
            <a:r>
              <a:rPr lang="sv-SE" sz="2000" dirty="0">
                <a:latin typeface="Bradley Hand Bold"/>
                <a:cs typeface="Bradley Hand Bold"/>
              </a:rPr>
              <a:t>: 	a)</a:t>
            </a:r>
            <a:r>
              <a:rPr lang="sv-SE" sz="2000" dirty="0">
                <a:latin typeface="Bradley Hand" pitchFamily="2" charset="77"/>
              </a:rPr>
              <a:t> 24		b) 36</a:t>
            </a:r>
          </a:p>
        </p:txBody>
      </p:sp>
    </p:spTree>
    <p:extLst>
      <p:ext uri="{BB962C8B-B14F-4D97-AF65-F5344CB8AC3E}">
        <p14:creationId xmlns:p14="http://schemas.microsoft.com/office/powerpoint/2010/main" val="169207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F0BCB2E-C910-E34E-AAAC-796011B46DBE}"/>
              </a:ext>
            </a:extLst>
          </p:cNvPr>
          <p:cNvSpPr/>
          <p:nvPr/>
        </p:nvSpPr>
        <p:spPr>
          <a:xfrm>
            <a:off x="359473" y="119686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EEADE53-7C67-0844-9CD9-3B91F382DD34}"/>
              </a:ext>
            </a:extLst>
          </p:cNvPr>
          <p:cNvSpPr txBox="1"/>
          <p:nvPr/>
        </p:nvSpPr>
        <p:spPr>
          <a:xfrm>
            <a:off x="904783" y="704636"/>
            <a:ext cx="5144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En korv kostar 15 kr och en dricka 20 kr. </a:t>
            </a:r>
          </a:p>
          <a:p>
            <a:r>
              <a:rPr lang="sv-SE" dirty="0">
                <a:latin typeface="+mn-lt"/>
              </a:rPr>
              <a:t>Edvin köper två korvar och en dricka. </a:t>
            </a:r>
          </a:p>
          <a:p>
            <a:endParaRPr lang="sv-SE" dirty="0">
              <a:latin typeface="+mn-lt"/>
            </a:endParaRPr>
          </a:p>
          <a:p>
            <a:r>
              <a:rPr lang="sv-SE" dirty="0">
                <a:latin typeface="+mn-lt"/>
              </a:rPr>
              <a:t>a) Teckna ett uttryck för hur mycket Edvin ska betala. </a:t>
            </a:r>
          </a:p>
          <a:p>
            <a:r>
              <a:rPr lang="sv-SE" dirty="0">
                <a:latin typeface="+mn-lt"/>
              </a:rPr>
              <a:t>		</a:t>
            </a:r>
          </a:p>
          <a:p>
            <a:r>
              <a:rPr lang="sv-SE" dirty="0">
                <a:latin typeface="+mn-lt"/>
              </a:rPr>
              <a:t>b) Räkna ut hur mycket Edvin ska betala.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868E65F-1A81-1A49-AE8E-2E20EAF58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102" y="319741"/>
            <a:ext cx="1161498" cy="384895"/>
          </a:xfrm>
          <a:prstGeom prst="rect">
            <a:avLst/>
          </a:prstGeom>
        </p:spPr>
      </p:pic>
      <p:pic>
        <p:nvPicPr>
          <p:cNvPr id="3074" name="Picture 2" descr="Röd Engångspapper Kopp Med Dricka Halm För Läsk Eller Juice Cocktail Och  Tecknad Snabbmat Varmkorv Hotdog Korv I Bröd Bulle Och Färsk Dryck Som  Platt Vektor Illustration-vektorgrafik och fler bilder på Läsk -">
            <a:extLst>
              <a:ext uri="{FF2B5EF4-FFF2-40B4-BE49-F238E27FC236}">
                <a16:creationId xmlns:a16="http://schemas.microsoft.com/office/drawing/2014/main" id="{7BC63780-7A76-FA40-8E24-D24C90FA9C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208" b="77596" l="22182" r="80727">
                        <a14:foregroundMark x1="26909" y1="32240" x2="42182" y2="30601"/>
                        <a14:foregroundMark x1="33818" y1="30055" x2="34109" y2="27869"/>
                        <a14:foregroundMark x1="35289" y1="24590" x2="36364" y2="15301"/>
                        <a14:foregroundMark x1="36000" y1="18033" x2="36364" y2="16393"/>
                        <a14:foregroundMark x1="36364" y1="15847" x2="36000" y2="14208"/>
                        <a14:foregroundMark x1="79636" y1="56284" x2="80727" y2="56831"/>
                        <a14:foregroundMark x1="32000" y1="75410" x2="34182" y2="75956"/>
                        <a14:backgroundMark x1="33818" y1="24590" x2="33818" y2="25683"/>
                        <a14:backgroundMark x1="33818" y1="25683" x2="33818" y2="278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855" t="8624" r="13577" b="14634"/>
          <a:stretch/>
        </p:blipFill>
        <p:spPr bwMode="auto">
          <a:xfrm>
            <a:off x="5078797" y="402608"/>
            <a:ext cx="1455817" cy="105544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F0F1E530-DA12-8A40-84BE-87F2B5CE8532}"/>
              </a:ext>
            </a:extLst>
          </p:cNvPr>
          <p:cNvSpPr/>
          <p:nvPr/>
        </p:nvSpPr>
        <p:spPr>
          <a:xfrm>
            <a:off x="956291" y="3028890"/>
            <a:ext cx="49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F070A91-70F0-2344-AB2A-550CE4C0FB54}"/>
              </a:ext>
            </a:extLst>
          </p:cNvPr>
          <p:cNvSpPr/>
          <p:nvPr/>
        </p:nvSpPr>
        <p:spPr>
          <a:xfrm>
            <a:off x="1450093" y="3011304"/>
            <a:ext cx="2671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( 2 · 15 </a:t>
            </a:r>
            <a:r>
              <a:rPr lang="sv-SE" sz="2000" dirty="0">
                <a:latin typeface="+mn-lt"/>
              </a:rPr>
              <a:t>+</a:t>
            </a:r>
            <a:r>
              <a:rPr lang="sv-SE" sz="2000" dirty="0">
                <a:latin typeface="Bradley Hand" pitchFamily="2" charset="77"/>
              </a:rPr>
              <a:t> 20 ) kr</a:t>
            </a:r>
            <a:endParaRPr lang="sv-SE" sz="2000" dirty="0">
              <a:latin typeface="+mn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FF048A7-098F-2140-A608-1435FB9D9085}"/>
              </a:ext>
            </a:extLst>
          </p:cNvPr>
          <p:cNvSpPr/>
          <p:nvPr/>
        </p:nvSpPr>
        <p:spPr>
          <a:xfrm>
            <a:off x="5427714" y="2254329"/>
            <a:ext cx="26715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Att </a:t>
            </a:r>
            <a:r>
              <a:rPr lang="sv-SE" sz="1400" dirty="0">
                <a:solidFill>
                  <a:srgbClr val="C00000"/>
                </a:solidFill>
              </a:rPr>
              <a:t>”teckna ett uttryck” </a:t>
            </a:r>
            <a:r>
              <a:rPr lang="sv-SE" sz="1400" dirty="0"/>
              <a:t>innebär att man skriver ner uträkningen med siffror och lämpliga tecken. 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414765C-85C9-634E-8486-989128FD1DBE}"/>
              </a:ext>
            </a:extLst>
          </p:cNvPr>
          <p:cNvSpPr/>
          <p:nvPr/>
        </p:nvSpPr>
        <p:spPr>
          <a:xfrm>
            <a:off x="5427714" y="3124285"/>
            <a:ext cx="337815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sätter parentes runt hela uttrycket och behöver då bara sätta ut enheten en gång.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F2FC7BE-ED89-C64D-A2FF-88F74F8C049A}"/>
              </a:ext>
            </a:extLst>
          </p:cNvPr>
          <p:cNvSpPr/>
          <p:nvPr/>
        </p:nvSpPr>
        <p:spPr>
          <a:xfrm>
            <a:off x="956291" y="4235020"/>
            <a:ext cx="49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b)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A39FD26-C294-E049-B979-FEAA1E8586FB}"/>
              </a:ext>
            </a:extLst>
          </p:cNvPr>
          <p:cNvSpPr/>
          <p:nvPr/>
        </p:nvSpPr>
        <p:spPr>
          <a:xfrm>
            <a:off x="1450093" y="4235020"/>
            <a:ext cx="2671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Ska betala:</a:t>
            </a:r>
            <a:endParaRPr lang="sv-SE" sz="2000" dirty="0">
              <a:latin typeface="+mn-lt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EE9DEB2-0ECD-0F4D-9087-85268D66CB3A}"/>
              </a:ext>
            </a:extLst>
          </p:cNvPr>
          <p:cNvSpPr/>
          <p:nvPr/>
        </p:nvSpPr>
        <p:spPr>
          <a:xfrm>
            <a:off x="2785859" y="4235020"/>
            <a:ext cx="2671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( 2 · 15 </a:t>
            </a:r>
            <a:r>
              <a:rPr lang="sv-SE" sz="2000" dirty="0">
                <a:latin typeface="+mn-lt"/>
              </a:rPr>
              <a:t>+</a:t>
            </a:r>
            <a:r>
              <a:rPr lang="sv-SE" sz="2000" dirty="0">
                <a:latin typeface="Bradley Hand" pitchFamily="2" charset="77"/>
              </a:rPr>
              <a:t> 20 ) kr 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80F7A104-D81B-B04D-805B-D15E9BC3549C}"/>
              </a:ext>
            </a:extLst>
          </p:cNvPr>
          <p:cNvSpPr/>
          <p:nvPr/>
        </p:nvSpPr>
        <p:spPr>
          <a:xfrm>
            <a:off x="4946401" y="4235020"/>
            <a:ext cx="1986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( 30 </a:t>
            </a:r>
            <a:r>
              <a:rPr lang="sv-SE" sz="2000" dirty="0">
                <a:latin typeface="+mn-lt"/>
              </a:rPr>
              <a:t>+</a:t>
            </a:r>
            <a:r>
              <a:rPr lang="sv-SE" sz="2000" dirty="0">
                <a:latin typeface="Bradley Hand" pitchFamily="2" charset="77"/>
              </a:rPr>
              <a:t> 20 ) kr </a:t>
            </a:r>
            <a:r>
              <a:rPr lang="sv-SE" sz="2000" dirty="0"/>
              <a:t>=</a:t>
            </a:r>
            <a:endParaRPr lang="sv-SE" sz="2000" dirty="0">
              <a:latin typeface="+mn-lt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E79A483-9596-7E4F-A0DD-C62E361CA28D}"/>
              </a:ext>
            </a:extLst>
          </p:cNvPr>
          <p:cNvSpPr/>
          <p:nvPr/>
        </p:nvSpPr>
        <p:spPr>
          <a:xfrm>
            <a:off x="6793157" y="4235020"/>
            <a:ext cx="994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50 kr</a:t>
            </a:r>
            <a:endParaRPr lang="sv-SE" sz="2000" dirty="0">
              <a:latin typeface="+mn-lt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8627B91E-A6E3-E740-9E1B-7EE958B93EA7}"/>
              </a:ext>
            </a:extLst>
          </p:cNvPr>
          <p:cNvSpPr txBox="1"/>
          <p:nvPr/>
        </p:nvSpPr>
        <p:spPr>
          <a:xfrm>
            <a:off x="1213865" y="5246621"/>
            <a:ext cx="4047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u="sng" dirty="0">
                <a:latin typeface="Bradley Hand Bold"/>
                <a:cs typeface="Bradley Hand Bold"/>
              </a:rPr>
              <a:t>Svar</a:t>
            </a:r>
            <a:r>
              <a:rPr lang="sv-SE" sz="2000" dirty="0">
                <a:latin typeface="Bradley Hand Bold"/>
                <a:cs typeface="Bradley Hand Bold"/>
              </a:rPr>
              <a:t>: 	a)</a:t>
            </a:r>
            <a:r>
              <a:rPr lang="sv-SE" sz="2000" dirty="0">
                <a:latin typeface="Bradley Hand" pitchFamily="2" charset="77"/>
              </a:rPr>
              <a:t> ( 2 · 15 </a:t>
            </a:r>
            <a:r>
              <a:rPr lang="sv-SE" sz="2000" dirty="0"/>
              <a:t>+</a:t>
            </a:r>
            <a:r>
              <a:rPr lang="sv-SE" sz="2000" dirty="0">
                <a:latin typeface="Bradley Hand" pitchFamily="2" charset="77"/>
              </a:rPr>
              <a:t> 20 ) kr</a:t>
            </a:r>
            <a:endParaRPr lang="sv-SE" sz="2000" dirty="0"/>
          </a:p>
          <a:p>
            <a:r>
              <a:rPr lang="sv-SE" sz="2000" dirty="0">
                <a:latin typeface="Bradley Hand" pitchFamily="2" charset="77"/>
              </a:rPr>
              <a:t>		b)  Edvin ska betala 50 kr</a:t>
            </a:r>
          </a:p>
        </p:txBody>
      </p:sp>
    </p:spTree>
    <p:extLst>
      <p:ext uri="{BB962C8B-B14F-4D97-AF65-F5344CB8AC3E}">
        <p14:creationId xmlns:p14="http://schemas.microsoft.com/office/powerpoint/2010/main" val="281130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ktangel 2"/>
          <p:cNvSpPr>
            <a:spLocks noChangeArrowheads="1"/>
          </p:cNvSpPr>
          <p:nvPr/>
        </p:nvSpPr>
        <p:spPr bwMode="auto">
          <a:xfrm>
            <a:off x="531812" y="770275"/>
            <a:ext cx="840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b="1" dirty="0"/>
              <a:t>Uttryck 						    Mellanled 						Svar</a:t>
            </a: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561975" y="1205859"/>
            <a:ext cx="103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8 ∙ 3 + 10</a:t>
            </a:r>
            <a:endParaRPr lang="sv-SE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561975" y="2033838"/>
            <a:ext cx="103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+ 3 ∙ 10</a:t>
            </a:r>
            <a:endParaRPr lang="sv-SE" dirty="0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561975" y="2785034"/>
            <a:ext cx="1065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 / 4 − 2</a:t>
            </a:r>
            <a:endParaRPr lang="sv-SE" dirty="0"/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531812" y="3522804"/>
            <a:ext cx="1065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20 − 4 / 2</a:t>
            </a:r>
            <a:endParaRPr lang="sv-SE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561975" y="4342605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7 ∙ 10 + 3 ∙ 5</a:t>
            </a:r>
            <a:endParaRPr lang="sv-SE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561975" y="5104606"/>
            <a:ext cx="1533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+ 2 ∙ 5 − 3 ∙ 6</a:t>
            </a:r>
            <a:endParaRPr lang="sv-SE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561975" y="5949950"/>
            <a:ext cx="191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/>
              <a:t>45 / 9 + 2 ∙ 11 − 15</a:t>
            </a:r>
            <a:endParaRPr lang="sv-SE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3976688" y="1204271"/>
            <a:ext cx="87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24 + 10</a:t>
            </a:r>
            <a:endParaRPr lang="sv-SE" dirty="0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4159022" y="2032250"/>
            <a:ext cx="755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+ 30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4210050" y="2783446"/>
            <a:ext cx="638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– 2 </a:t>
            </a:r>
            <a:endParaRPr lang="sv-SE" dirty="0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auto">
          <a:xfrm>
            <a:off x="4108450" y="3462879"/>
            <a:ext cx="755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20 – 2</a:t>
            </a:r>
            <a:endParaRPr lang="sv-SE" dirty="0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4108450" y="4284025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70 + 15</a:t>
            </a:r>
            <a:endParaRPr lang="sv-SE" dirty="0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3992563" y="5104606"/>
            <a:ext cx="121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+ 10 – 18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3995738" y="5938019"/>
            <a:ext cx="1208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+ 22 – 15</a:t>
            </a:r>
            <a:endParaRPr lang="sv-SE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7407150" y="1204271"/>
            <a:ext cx="41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34 </a:t>
            </a:r>
            <a:endParaRPr lang="sv-SE" dirty="0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7480592" y="277150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 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7372307" y="2015166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dirty="0"/>
              <a:t>38 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7441643" y="3462879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18 </a:t>
            </a:r>
            <a:endParaRPr lang="sv-SE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7466013" y="4284025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85 </a:t>
            </a:r>
            <a:endParaRPr lang="sv-SE" dirty="0"/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7583488" y="5104606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0 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7573461" y="5949950"/>
            <a:ext cx="417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12 </a:t>
            </a:r>
            <a:endParaRPr lang="sv-SE" dirty="0"/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89377887-94F5-AC4B-930A-897C1C170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4300" y="300746"/>
            <a:ext cx="1161498" cy="384895"/>
          </a:xfrm>
          <a:prstGeom prst="rect">
            <a:avLst/>
          </a:prstGeom>
        </p:spPr>
      </p:pic>
      <p:sp>
        <p:nvSpPr>
          <p:cNvPr id="28" name="Rektangel 27">
            <a:extLst>
              <a:ext uri="{FF2B5EF4-FFF2-40B4-BE49-F238E27FC236}">
                <a16:creationId xmlns:a16="http://schemas.microsoft.com/office/drawing/2014/main" id="{21580BCF-C902-5444-B63D-96ECC81AF2A1}"/>
              </a:ext>
            </a:extLst>
          </p:cNvPr>
          <p:cNvSpPr/>
          <p:nvPr/>
        </p:nvSpPr>
        <p:spPr>
          <a:xfrm>
            <a:off x="359473" y="119686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22098</TotalTime>
  <Words>354</Words>
  <Application>Microsoft Macintosh PowerPoint</Application>
  <PresentationFormat>Bildspel på skärmen (4:3)</PresentationFormat>
  <Paragraphs>66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149</cp:revision>
  <dcterms:created xsi:type="dcterms:W3CDTF">2017-04-10T07:17:33Z</dcterms:created>
  <dcterms:modified xsi:type="dcterms:W3CDTF">2021-10-09T07:19:59Z</dcterms:modified>
</cp:coreProperties>
</file>