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4"/>
    <p:restoredTop sz="94673"/>
  </p:normalViewPr>
  <p:slideViewPr>
    <p:cSldViewPr snapToGrid="0" snapToObjects="1">
      <p:cViewPr>
        <p:scale>
          <a:sx n="122" d="100"/>
          <a:sy n="122" d="100"/>
        </p:scale>
        <p:origin x="10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2021-10-05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AE9E649-CEE3-8E48-8B44-5C530D852659}"/>
              </a:ext>
            </a:extLst>
          </p:cNvPr>
          <p:cNvSpPr/>
          <p:nvPr/>
        </p:nvSpPr>
        <p:spPr>
          <a:xfrm>
            <a:off x="260133" y="159047"/>
            <a:ext cx="8885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3.4				                  Algebraiska uttryck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C042F51-9090-0C43-B514-B831C8FE3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57" y="195973"/>
            <a:ext cx="1161498" cy="384895"/>
          </a:xfrm>
          <a:prstGeom prst="rect">
            <a:avLst/>
          </a:prstGeom>
        </p:spPr>
      </p:pic>
      <p:grpSp>
        <p:nvGrpSpPr>
          <p:cNvPr id="5" name="Grupp 4">
            <a:extLst>
              <a:ext uri="{FF2B5EF4-FFF2-40B4-BE49-F238E27FC236}">
                <a16:creationId xmlns:a16="http://schemas.microsoft.com/office/drawing/2014/main" id="{51C13538-E804-764D-93B2-D456FE4934B1}"/>
              </a:ext>
            </a:extLst>
          </p:cNvPr>
          <p:cNvGrpSpPr/>
          <p:nvPr/>
        </p:nvGrpSpPr>
        <p:grpSpPr>
          <a:xfrm>
            <a:off x="1088413" y="653402"/>
            <a:ext cx="6804296" cy="1490365"/>
            <a:chOff x="877110" y="1020365"/>
            <a:chExt cx="6804296" cy="1490365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8CF27D07-7760-524A-A161-FE4BE9A1D111}"/>
                </a:ext>
              </a:extLst>
            </p:cNvPr>
            <p:cNvSpPr txBox="1"/>
            <p:nvPr/>
          </p:nvSpPr>
          <p:spPr>
            <a:xfrm>
              <a:off x="1776250" y="1020365"/>
              <a:ext cx="59051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Antag att ett ägg väger 60 g. Med multiplikation kan vi då räkna ut hur mycket flera ägg väger. Vi kan göra en tabell. </a:t>
              </a:r>
            </a:p>
          </p:txBody>
        </p:sp>
        <p:pic>
          <p:nvPicPr>
            <p:cNvPr id="2050" name="Picture 2" descr="9 vanliga myter om ägg du borde sluta tro på | Mitt kök">
              <a:extLst>
                <a:ext uri="{FF2B5EF4-FFF2-40B4-BE49-F238E27FC236}">
                  <a16:creationId xmlns:a16="http://schemas.microsoft.com/office/drawing/2014/main" id="{C5853C72-1961-7B4E-A113-9F5BB64209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80"/>
            <a:stretch/>
          </p:blipFill>
          <p:spPr bwMode="auto">
            <a:xfrm>
              <a:off x="877110" y="1706796"/>
              <a:ext cx="1250519" cy="803934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Bildobjekt 5">
            <a:extLst>
              <a:ext uri="{FF2B5EF4-FFF2-40B4-BE49-F238E27FC236}">
                <a16:creationId xmlns:a16="http://schemas.microsoft.com/office/drawing/2014/main" id="{528E49BC-FB8F-3046-B009-50AABB66D8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597" y="1309616"/>
            <a:ext cx="2656651" cy="191682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3D43B67-500A-6F4E-91C5-121DCDC118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083" y="1666169"/>
            <a:ext cx="218638" cy="21863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FCC7DE8-4A0C-8845-9464-0B987730F5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2973" y="2002903"/>
            <a:ext cx="218638" cy="21863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51F0BE42-6E06-EF4A-BA12-30C223FF04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9164" y="2323606"/>
            <a:ext cx="218638" cy="21863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705A9CE-6DCC-4647-B5E5-83B55C7F45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6083" y="2628194"/>
            <a:ext cx="218638" cy="218638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B0EF641E-B2F8-714E-8C7A-5663F8FC44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0482" y="1651900"/>
            <a:ext cx="1010497" cy="247176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D82E1922-8E21-6B44-8444-7C71EC6045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610" y="1984120"/>
            <a:ext cx="1150804" cy="247176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87ADC0AB-DE98-714D-9074-6CD7F51AF2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0369" y="2295068"/>
            <a:ext cx="1273010" cy="247176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0A6101BA-A86B-F348-BD07-0164C50DB8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0561" y="2623275"/>
            <a:ext cx="1160853" cy="247176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AE878254-3E3A-5F49-B25A-5E20FB6F8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047" y="2931876"/>
            <a:ext cx="1472664" cy="247176"/>
          </a:xfrm>
          <a:prstGeom prst="rect">
            <a:avLst/>
          </a:prstGeom>
        </p:spPr>
      </p:pic>
      <p:sp>
        <p:nvSpPr>
          <p:cNvPr id="26" name="textruta 25">
            <a:extLst>
              <a:ext uri="{FF2B5EF4-FFF2-40B4-BE49-F238E27FC236}">
                <a16:creationId xmlns:a16="http://schemas.microsoft.com/office/drawing/2014/main" id="{A897561A-FBB9-A648-A588-051F1EABA7EF}"/>
              </a:ext>
            </a:extLst>
          </p:cNvPr>
          <p:cNvSpPr txBox="1"/>
          <p:nvPr/>
        </p:nvSpPr>
        <p:spPr>
          <a:xfrm>
            <a:off x="2069039" y="3311014"/>
            <a:ext cx="554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sådan här tabell kan göras hur lång som helst. Men det finns ett enklare sätt att beskriva vad äggen väger.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D1516A2F-E3F5-2E4B-A84E-ADB7C5EA311B}"/>
              </a:ext>
            </a:extLst>
          </p:cNvPr>
          <p:cNvSpPr txBox="1"/>
          <p:nvPr/>
        </p:nvSpPr>
        <p:spPr>
          <a:xfrm>
            <a:off x="1395106" y="4187322"/>
            <a:ext cx="689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kallar antalet ägg för </a:t>
            </a:r>
            <a:r>
              <a:rPr lang="sv-SE" i="1" dirty="0"/>
              <a:t>x </a:t>
            </a:r>
            <a:r>
              <a:rPr lang="sv-SE" dirty="0"/>
              <a:t>och kan då teckna vikten av </a:t>
            </a:r>
            <a:r>
              <a:rPr lang="sv-SE" i="1" dirty="0"/>
              <a:t>x </a:t>
            </a:r>
            <a:r>
              <a:rPr lang="sv-SE" dirty="0"/>
              <a:t>ägg som 60 · </a:t>
            </a:r>
            <a:r>
              <a:rPr lang="sv-SE" i="1" dirty="0"/>
              <a:t>x </a:t>
            </a:r>
            <a:r>
              <a:rPr lang="sv-SE" dirty="0"/>
              <a:t>g. </a:t>
            </a:r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D1D61DCA-E38C-2846-B51B-C6A0A7C02C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4439" y="4842825"/>
            <a:ext cx="2656651" cy="611531"/>
          </a:xfrm>
          <a:prstGeom prst="rect">
            <a:avLst/>
          </a:prstGeom>
        </p:spPr>
      </p:pic>
      <p:pic>
        <p:nvPicPr>
          <p:cNvPr id="31" name="Bildobjekt 30">
            <a:extLst>
              <a:ext uri="{FF2B5EF4-FFF2-40B4-BE49-F238E27FC236}">
                <a16:creationId xmlns:a16="http://schemas.microsoft.com/office/drawing/2014/main" id="{1F8F4744-C368-EE44-92BD-D4FBA96B0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39" y="5185440"/>
            <a:ext cx="218638" cy="218638"/>
          </a:xfrm>
          <a:prstGeom prst="rect">
            <a:avLst/>
          </a:prstGeom>
        </p:spPr>
      </p:pic>
      <p:pic>
        <p:nvPicPr>
          <p:cNvPr id="32" name="Bildobjekt 31">
            <a:extLst>
              <a:ext uri="{FF2B5EF4-FFF2-40B4-BE49-F238E27FC236}">
                <a16:creationId xmlns:a16="http://schemas.microsoft.com/office/drawing/2014/main" id="{5DE73CA3-CF38-BD42-BB92-A066D61581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4476" y="5185440"/>
            <a:ext cx="1129537" cy="218638"/>
          </a:xfrm>
          <a:prstGeom prst="rect">
            <a:avLst/>
          </a:prstGeom>
        </p:spPr>
      </p:pic>
      <p:grpSp>
        <p:nvGrpSpPr>
          <p:cNvPr id="35" name="Grupp 34">
            <a:extLst>
              <a:ext uri="{FF2B5EF4-FFF2-40B4-BE49-F238E27FC236}">
                <a16:creationId xmlns:a16="http://schemas.microsoft.com/office/drawing/2014/main" id="{372BB6CA-758A-6E4F-A64A-3BF5403AA28C}"/>
              </a:ext>
            </a:extLst>
          </p:cNvPr>
          <p:cNvGrpSpPr/>
          <p:nvPr/>
        </p:nvGrpSpPr>
        <p:grpSpPr>
          <a:xfrm>
            <a:off x="3462325" y="5379998"/>
            <a:ext cx="1038285" cy="762225"/>
            <a:chOff x="1762896" y="5368671"/>
            <a:chExt cx="1038285" cy="762225"/>
          </a:xfrm>
        </p:grpSpPr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16FC0F88-2D2C-BB41-A3C5-527D1E1C5639}"/>
                </a:ext>
              </a:extLst>
            </p:cNvPr>
            <p:cNvSpPr txBox="1"/>
            <p:nvPr/>
          </p:nvSpPr>
          <p:spPr>
            <a:xfrm>
              <a:off x="1762896" y="5761564"/>
              <a:ext cx="1038285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v-SE" b="1" i="1" dirty="0">
                  <a:solidFill>
                    <a:srgbClr val="C00000"/>
                  </a:solidFill>
                </a:rPr>
                <a:t>Variabel</a:t>
              </a:r>
              <a:endParaRPr lang="sv-SE" b="1" dirty="0">
                <a:solidFill>
                  <a:srgbClr val="C00000"/>
                </a:solidFill>
              </a:endParaRPr>
            </a:p>
          </p:txBody>
        </p:sp>
        <p:cxnSp>
          <p:nvCxnSpPr>
            <p:cNvPr id="34" name="Rak pil 33">
              <a:extLst>
                <a:ext uri="{FF2B5EF4-FFF2-40B4-BE49-F238E27FC236}">
                  <a16:creationId xmlns:a16="http://schemas.microsoft.com/office/drawing/2014/main" id="{78201149-2D42-7042-838B-E89944CED7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8508" y="5368671"/>
              <a:ext cx="0" cy="39289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7767B9DE-3413-D34C-94A5-221657A2AD4E}"/>
              </a:ext>
            </a:extLst>
          </p:cNvPr>
          <p:cNvGrpSpPr/>
          <p:nvPr/>
        </p:nvGrpSpPr>
        <p:grpSpPr>
          <a:xfrm>
            <a:off x="4842664" y="5388451"/>
            <a:ext cx="1296823" cy="1039224"/>
            <a:chOff x="1762896" y="5368671"/>
            <a:chExt cx="1296823" cy="1039224"/>
          </a:xfrm>
        </p:grpSpPr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DBFF0FED-93C9-C643-A768-C2BE6A357C14}"/>
                </a:ext>
              </a:extLst>
            </p:cNvPr>
            <p:cNvSpPr txBox="1"/>
            <p:nvPr/>
          </p:nvSpPr>
          <p:spPr>
            <a:xfrm>
              <a:off x="1762896" y="5761564"/>
              <a:ext cx="1296823" cy="6463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v-SE" b="1" i="1" dirty="0">
                  <a:solidFill>
                    <a:srgbClr val="C00000"/>
                  </a:solidFill>
                </a:rPr>
                <a:t>Algebraiskt uttryck</a:t>
              </a:r>
              <a:endParaRPr lang="sv-SE" b="1" dirty="0">
                <a:solidFill>
                  <a:srgbClr val="C00000"/>
                </a:solidFill>
              </a:endParaRPr>
            </a:p>
          </p:txBody>
        </p:sp>
        <p:cxnSp>
          <p:nvCxnSpPr>
            <p:cNvPr id="41" name="Rak pil 40">
              <a:extLst>
                <a:ext uri="{FF2B5EF4-FFF2-40B4-BE49-F238E27FC236}">
                  <a16:creationId xmlns:a16="http://schemas.microsoft.com/office/drawing/2014/main" id="{FE041B9D-FC70-9F4D-A87D-2171767569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8508" y="5368671"/>
              <a:ext cx="0" cy="39289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2" name="textruta 41">
            <a:extLst>
              <a:ext uri="{FF2B5EF4-FFF2-40B4-BE49-F238E27FC236}">
                <a16:creationId xmlns:a16="http://schemas.microsoft.com/office/drawing/2014/main" id="{17D6A5D7-E844-894E-AF43-3C321DCC5505}"/>
              </a:ext>
            </a:extLst>
          </p:cNvPr>
          <p:cNvSpPr txBox="1"/>
          <p:nvPr/>
        </p:nvSpPr>
        <p:spPr>
          <a:xfrm>
            <a:off x="512111" y="4847935"/>
            <a:ext cx="2553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Bokstaven </a:t>
            </a:r>
            <a:r>
              <a:rPr lang="sv-SE" i="1" dirty="0">
                <a:solidFill>
                  <a:srgbClr val="C00000"/>
                </a:solidFill>
              </a:rPr>
              <a:t>x</a:t>
            </a:r>
            <a:r>
              <a:rPr lang="sv-SE" i="1" dirty="0"/>
              <a:t> </a:t>
            </a:r>
            <a:r>
              <a:rPr lang="sv-SE" dirty="0"/>
              <a:t>kallas för en </a:t>
            </a:r>
            <a:r>
              <a:rPr lang="sv-SE" i="1" dirty="0">
                <a:solidFill>
                  <a:srgbClr val="C00000"/>
                </a:solidFill>
              </a:rPr>
              <a:t>variabel</a:t>
            </a:r>
            <a:r>
              <a:rPr lang="sv-SE" i="1" dirty="0"/>
              <a:t> </a:t>
            </a:r>
            <a:r>
              <a:rPr lang="sv-SE" dirty="0"/>
              <a:t>och </a:t>
            </a:r>
            <a:r>
              <a:rPr lang="sv-SE" dirty="0">
                <a:solidFill>
                  <a:srgbClr val="C00000"/>
                </a:solidFill>
              </a:rPr>
              <a:t>60 · </a:t>
            </a:r>
            <a:r>
              <a:rPr lang="sv-SE" i="1" dirty="0">
                <a:solidFill>
                  <a:srgbClr val="C00000"/>
                </a:solidFill>
              </a:rPr>
              <a:t>x</a:t>
            </a:r>
            <a:r>
              <a:rPr lang="sv-SE" i="1" dirty="0"/>
              <a:t> </a:t>
            </a:r>
            <a:r>
              <a:rPr lang="sv-SE" dirty="0"/>
              <a:t>är ett uttryck med variabel. </a:t>
            </a:r>
          </a:p>
          <a:p>
            <a:r>
              <a:rPr lang="sv-SE" dirty="0"/>
              <a:t>Vi kan också kalla det för ett </a:t>
            </a:r>
            <a:r>
              <a:rPr lang="sv-SE" i="1" dirty="0">
                <a:solidFill>
                  <a:srgbClr val="C00000"/>
                </a:solidFill>
              </a:rPr>
              <a:t>algebraiskt uttryck</a:t>
            </a:r>
            <a:r>
              <a:rPr lang="sv-SE" dirty="0"/>
              <a:t>. 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18D31ED5-DB87-A245-AE7A-5C432CF07BA8}"/>
              </a:ext>
            </a:extLst>
          </p:cNvPr>
          <p:cNvSpPr txBox="1"/>
          <p:nvPr/>
        </p:nvSpPr>
        <p:spPr>
          <a:xfrm>
            <a:off x="6579024" y="4842825"/>
            <a:ext cx="171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uttrycket kan </a:t>
            </a:r>
            <a:r>
              <a:rPr lang="sv-SE" i="1" dirty="0">
                <a:solidFill>
                  <a:srgbClr val="C00000"/>
                </a:solidFill>
              </a:rPr>
              <a:t>x </a:t>
            </a:r>
            <a:r>
              <a:rPr lang="sv-SE" dirty="0"/>
              <a:t>vara olika tal. </a:t>
            </a:r>
          </a:p>
        </p:txBody>
      </p:sp>
    </p:spTree>
    <p:extLst>
      <p:ext uri="{BB962C8B-B14F-4D97-AF65-F5344CB8AC3E}">
        <p14:creationId xmlns:p14="http://schemas.microsoft.com/office/powerpoint/2010/main" val="348946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5443EE2-6FFF-494F-9BCE-8EDDC9F54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57" y="195973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54CDEF67-C56F-5840-BF29-CF70B7557293}"/>
              </a:ext>
            </a:extLst>
          </p:cNvPr>
          <p:cNvSpPr/>
          <p:nvPr/>
        </p:nvSpPr>
        <p:spPr>
          <a:xfrm>
            <a:off x="381775" y="504581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C63D32CB-5CFC-064C-9C34-352A3962C0CE}"/>
              </a:ext>
            </a:extLst>
          </p:cNvPr>
          <p:cNvGrpSpPr/>
          <p:nvPr/>
        </p:nvGrpSpPr>
        <p:grpSpPr>
          <a:xfrm>
            <a:off x="516798" y="580868"/>
            <a:ext cx="8498248" cy="1846980"/>
            <a:chOff x="516798" y="580868"/>
            <a:chExt cx="8498248" cy="1846980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29CEA021-58C1-7C47-95EB-87C7147E6B4B}"/>
                </a:ext>
              </a:extLst>
            </p:cNvPr>
            <p:cNvSpPr txBox="1"/>
            <p:nvPr/>
          </p:nvSpPr>
          <p:spPr>
            <a:xfrm>
              <a:off x="516798" y="873576"/>
              <a:ext cx="8498248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Märta är </a:t>
              </a:r>
              <a:r>
                <a:rPr lang="sv-SE" i="1" dirty="0"/>
                <a:t>x </a:t>
              </a:r>
              <a:r>
                <a:rPr lang="sv-SE" dirty="0"/>
                <a:t>år. </a:t>
              </a:r>
            </a:p>
            <a:p>
              <a:endParaRPr lang="sv-SE" sz="1100" dirty="0"/>
            </a:p>
            <a:p>
              <a:pPr marL="342900" indent="-342900">
                <a:buAutoNum type="alphaLcParenR"/>
              </a:pPr>
              <a:r>
                <a:rPr lang="sv-SE" dirty="0"/>
                <a:t>Dante är 2 år yngre än Märta. </a:t>
              </a:r>
            </a:p>
            <a:p>
              <a:r>
                <a:rPr lang="sv-SE" dirty="0"/>
                <a:t>       Teckna ett uttryck för hur gammal Dante är.</a:t>
              </a:r>
            </a:p>
            <a:p>
              <a:r>
                <a:rPr lang="sv-SE" sz="1200" dirty="0"/>
                <a:t> </a:t>
              </a:r>
            </a:p>
            <a:p>
              <a:r>
                <a:rPr lang="sv-SE" dirty="0"/>
                <a:t>b)    Teckna ett uttryck för Märtas ålder när hon är dubbelt så gammal som nu. </a:t>
              </a:r>
            </a:p>
          </p:txBody>
        </p:sp>
        <p:pic>
          <p:nvPicPr>
            <p:cNvPr id="3074" name="Picture 2" descr="Fria bild: pojke, flicka, leende, lek, leksaker">
              <a:extLst>
                <a:ext uri="{FF2B5EF4-FFF2-40B4-BE49-F238E27FC236}">
                  <a16:creationId xmlns:a16="http://schemas.microsoft.com/office/drawing/2014/main" id="{51142996-BA05-C747-B08B-36852177A5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58" r="7033" b="5073"/>
            <a:stretch/>
          </p:blipFill>
          <p:spPr bwMode="auto">
            <a:xfrm>
              <a:off x="5399905" y="580868"/>
              <a:ext cx="1780682" cy="1287149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ruta 9">
            <a:extLst>
              <a:ext uri="{FF2B5EF4-FFF2-40B4-BE49-F238E27FC236}">
                <a16:creationId xmlns:a16="http://schemas.microsoft.com/office/drawing/2014/main" id="{31471A70-A052-C041-B22A-3CFAD4919635}"/>
              </a:ext>
            </a:extLst>
          </p:cNvPr>
          <p:cNvSpPr txBox="1"/>
          <p:nvPr/>
        </p:nvSpPr>
        <p:spPr>
          <a:xfrm>
            <a:off x="1187802" y="3613666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Då är Dante: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E907A6-B836-B94D-902F-2EF302E7D528}"/>
              </a:ext>
            </a:extLst>
          </p:cNvPr>
          <p:cNvSpPr/>
          <p:nvPr/>
        </p:nvSpPr>
        <p:spPr>
          <a:xfrm>
            <a:off x="927085" y="3244334"/>
            <a:ext cx="1882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a) </a:t>
            </a:r>
            <a:r>
              <a:rPr lang="sv-SE" dirty="0">
                <a:latin typeface="Bradley Hand" pitchFamily="2" charset="77"/>
              </a:rPr>
              <a:t>Märta är x år.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EB5384A-BD88-C047-A8B7-A35D57F4C980}"/>
              </a:ext>
            </a:extLst>
          </p:cNvPr>
          <p:cNvSpPr/>
          <p:nvPr/>
        </p:nvSpPr>
        <p:spPr>
          <a:xfrm>
            <a:off x="2487396" y="3613666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(x </a:t>
            </a:r>
            <a:r>
              <a:rPr lang="sv-SE" dirty="0">
                <a:cs typeface="Bradley Hand Bold"/>
              </a:rPr>
              <a:t>–</a:t>
            </a:r>
            <a:r>
              <a:rPr lang="sv-SE" dirty="0">
                <a:latin typeface="Bradley Hand" pitchFamily="2" charset="77"/>
                <a:cs typeface="Bradley Hand Bold"/>
              </a:rPr>
              <a:t> 2) år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C78BF64-E76C-D74B-BED7-25BBC4F47602}"/>
              </a:ext>
            </a:extLst>
          </p:cNvPr>
          <p:cNvSpPr/>
          <p:nvPr/>
        </p:nvSpPr>
        <p:spPr>
          <a:xfrm>
            <a:off x="5618354" y="3059668"/>
            <a:ext cx="2804286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Parentesen gör att du bara behöver skriva år en gång. Men du kan förstås också skriva </a:t>
            </a:r>
            <a:r>
              <a:rPr lang="sv-SE" sz="1400" i="1" dirty="0">
                <a:solidFill>
                  <a:srgbClr val="C00000"/>
                </a:solidFill>
              </a:rPr>
              <a:t>x </a:t>
            </a:r>
            <a:r>
              <a:rPr lang="sv-SE" sz="1400" dirty="0">
                <a:solidFill>
                  <a:srgbClr val="C00000"/>
                </a:solidFill>
              </a:rPr>
              <a:t>år – 2 år</a:t>
            </a:r>
            <a:r>
              <a:rPr lang="sv-SE" sz="1400" dirty="0"/>
              <a:t>. 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9ED7C2B-9E8B-5F4F-9284-7886E8B6CA71}"/>
              </a:ext>
            </a:extLst>
          </p:cNvPr>
          <p:cNvSpPr txBox="1"/>
          <p:nvPr/>
        </p:nvSpPr>
        <p:spPr>
          <a:xfrm>
            <a:off x="862847" y="4430152"/>
            <a:ext cx="188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b)  Då är Märta: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B6916E7-7C5D-4949-AD84-155D98C1D83C}"/>
              </a:ext>
            </a:extLst>
          </p:cNvPr>
          <p:cNvSpPr/>
          <p:nvPr/>
        </p:nvSpPr>
        <p:spPr>
          <a:xfrm>
            <a:off x="2533891" y="4430152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2 · x år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491DE82-2802-FF41-8546-62B8DC2E3106}"/>
              </a:ext>
            </a:extLst>
          </p:cNvPr>
          <p:cNvSpPr/>
          <p:nvPr/>
        </p:nvSpPr>
        <p:spPr>
          <a:xfrm>
            <a:off x="5618354" y="4245486"/>
            <a:ext cx="28042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får den nya åldern genom att multiplicera Märtas ålder med 2. 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F69AAB7-AE61-DB42-85ED-0E0F40FF08C6}"/>
              </a:ext>
            </a:extLst>
          </p:cNvPr>
          <p:cNvSpPr txBox="1"/>
          <p:nvPr/>
        </p:nvSpPr>
        <p:spPr>
          <a:xfrm>
            <a:off x="906012" y="5480301"/>
            <a:ext cx="4047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u="sng" dirty="0">
                <a:latin typeface="Bradley Hand Bold"/>
                <a:cs typeface="Bradley Hand Bold"/>
              </a:rPr>
              <a:t>Svar</a:t>
            </a:r>
            <a:r>
              <a:rPr lang="sv-SE" sz="2000" dirty="0">
                <a:latin typeface="Bradley Hand Bold"/>
                <a:cs typeface="Bradley Hand Bold"/>
              </a:rPr>
              <a:t>: 	a)</a:t>
            </a:r>
            <a:r>
              <a:rPr lang="sv-SE" sz="2000" dirty="0">
                <a:latin typeface="Bradley Hand" pitchFamily="2" charset="77"/>
              </a:rPr>
              <a:t> Dante är </a:t>
            </a:r>
            <a:r>
              <a:rPr lang="sv-SE" sz="2000" dirty="0">
                <a:latin typeface="Bradley Hand" pitchFamily="2" charset="77"/>
                <a:cs typeface="Bradley Hand Bold"/>
              </a:rPr>
              <a:t>(x </a:t>
            </a:r>
            <a:r>
              <a:rPr lang="sv-SE" sz="2000" dirty="0">
                <a:cs typeface="Bradley Hand Bold"/>
              </a:rPr>
              <a:t>–</a:t>
            </a:r>
            <a:r>
              <a:rPr lang="sv-SE" sz="2000" dirty="0">
                <a:latin typeface="Bradley Hand" pitchFamily="2" charset="77"/>
                <a:cs typeface="Bradley Hand Bold"/>
              </a:rPr>
              <a:t> 2) år.</a:t>
            </a:r>
            <a:endParaRPr lang="sv-SE" sz="2000" dirty="0"/>
          </a:p>
          <a:p>
            <a:r>
              <a:rPr lang="sv-SE" sz="2000" dirty="0">
                <a:latin typeface="Bradley Hand" pitchFamily="2" charset="77"/>
              </a:rPr>
              <a:t>		b) </a:t>
            </a:r>
            <a:r>
              <a:rPr lang="sv-SE" sz="2000" dirty="0">
                <a:latin typeface="Bradley Hand" pitchFamily="2" charset="77"/>
                <a:cs typeface="Bradley Hand Bold"/>
              </a:rPr>
              <a:t>Då är Märta 2 · </a:t>
            </a:r>
            <a:r>
              <a:rPr lang="sv-SE" sz="2000">
                <a:latin typeface="Bradley Hand" pitchFamily="2" charset="77"/>
                <a:cs typeface="Bradley Hand Bold"/>
              </a:rPr>
              <a:t>x år. </a:t>
            </a:r>
            <a:endParaRPr lang="sv-SE" sz="2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1752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3" grpId="0"/>
      <p:bldP spid="16" grpId="0" animBg="1"/>
      <p:bldP spid="17" grpId="1"/>
      <p:bldP spid="18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6364948" y="1095240"/>
            <a:ext cx="124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Amina är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370984" y="2369922"/>
            <a:ext cx="166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Kakan kostar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030603" y="3293252"/>
            <a:ext cx="1919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Tårtan kostar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6440048" y="4788251"/>
            <a:ext cx="11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Sofia har</a:t>
            </a:r>
          </a:p>
        </p:txBody>
      </p:sp>
      <p:grpSp>
        <p:nvGrpSpPr>
          <p:cNvPr id="23" name="Grupp 22"/>
          <p:cNvGrpSpPr/>
          <p:nvPr/>
        </p:nvGrpSpPr>
        <p:grpSpPr>
          <a:xfrm>
            <a:off x="7479128" y="4670633"/>
            <a:ext cx="655812" cy="613132"/>
            <a:chOff x="6707192" y="3938197"/>
            <a:chExt cx="655812" cy="613132"/>
          </a:xfrm>
        </p:grpSpPr>
        <p:grpSp>
          <p:nvGrpSpPr>
            <p:cNvPr id="13" name="Grupp 12"/>
            <p:cNvGrpSpPr>
              <a:grpSpLocks/>
            </p:cNvGrpSpPr>
            <p:nvPr/>
          </p:nvGrpSpPr>
          <p:grpSpPr bwMode="auto">
            <a:xfrm>
              <a:off x="6707192" y="3938197"/>
              <a:ext cx="328242" cy="613132"/>
              <a:chOff x="3864458" y="1846460"/>
              <a:chExt cx="328648" cy="613304"/>
            </a:xfrm>
          </p:grpSpPr>
          <p:sp>
            <p:nvSpPr>
              <p:cNvPr id="15" name="textruta 4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326236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z</a:t>
                </a:r>
              </a:p>
            </p:txBody>
          </p:sp>
          <p:sp>
            <p:nvSpPr>
              <p:cNvPr id="16" name="textruta 5"/>
              <p:cNvSpPr txBox="1">
                <a:spLocks noChangeArrowheads="1"/>
              </p:cNvSpPr>
              <p:nvPr/>
            </p:nvSpPr>
            <p:spPr bwMode="auto">
              <a:xfrm>
                <a:off x="3864458" y="2090329"/>
                <a:ext cx="32864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17" name="Rak 16"/>
              <p:cNvCxnSpPr>
                <a:cxnSpLocks/>
              </p:cNvCxnSpPr>
              <p:nvPr/>
            </p:nvCxnSpPr>
            <p:spPr>
              <a:xfrm>
                <a:off x="3921298" y="2148829"/>
                <a:ext cx="181953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ruta 19"/>
            <p:cNvSpPr txBox="1"/>
            <p:nvPr/>
          </p:nvSpPr>
          <p:spPr>
            <a:xfrm>
              <a:off x="6912908" y="4063726"/>
              <a:ext cx="4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kr</a:t>
              </a:r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7479128" y="3291938"/>
            <a:ext cx="166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(3 </a:t>
            </a:r>
            <a:r>
              <a:rPr lang="de-DE" dirty="0">
                <a:latin typeface="Bradley Hand Bold"/>
                <a:cs typeface="Bradley Hand Bold"/>
              </a:rPr>
              <a:t>∙ a</a:t>
            </a:r>
            <a:r>
              <a:rPr lang="de-DE" dirty="0"/>
              <a:t> + </a:t>
            </a:r>
            <a:r>
              <a:rPr lang="de-DE" dirty="0">
                <a:latin typeface="Bradley Hand Bold"/>
                <a:cs typeface="Bradley Hand Bold"/>
              </a:rPr>
              <a:t>40</a:t>
            </a:r>
            <a:r>
              <a:rPr lang="sv-SE" dirty="0">
                <a:latin typeface="Bradley Hand Bold"/>
                <a:cs typeface="Bradley Hand Bold"/>
              </a:rPr>
              <a:t>) kr</a:t>
            </a:r>
          </a:p>
        </p:txBody>
      </p:sp>
      <p:sp>
        <p:nvSpPr>
          <p:cNvPr id="22" name="Rektangel 21"/>
          <p:cNvSpPr/>
          <p:nvPr/>
        </p:nvSpPr>
        <p:spPr>
          <a:xfrm>
            <a:off x="7871719" y="2369922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 </a:t>
            </a:r>
            <a:r>
              <a:rPr lang="de-DE" dirty="0">
                <a:latin typeface="Bradley Hand Bold"/>
                <a:cs typeface="Bradley Hand Bold"/>
              </a:rPr>
              <a:t>∙ a</a:t>
            </a:r>
            <a:r>
              <a:rPr lang="sv-SE" dirty="0">
                <a:latin typeface="Bradley Hand Bold"/>
                <a:cs typeface="Bradley Hand Bold"/>
              </a:rPr>
              <a:t> kr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6510419" y="5694032"/>
            <a:ext cx="114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Johan har</a:t>
            </a:r>
          </a:p>
        </p:txBody>
      </p:sp>
      <p:grpSp>
        <p:nvGrpSpPr>
          <p:cNvPr id="57" name="Grupp 56"/>
          <p:cNvGrpSpPr/>
          <p:nvPr/>
        </p:nvGrpSpPr>
        <p:grpSpPr>
          <a:xfrm>
            <a:off x="7508370" y="5542891"/>
            <a:ext cx="1423036" cy="583693"/>
            <a:chOff x="7400227" y="5042559"/>
            <a:chExt cx="1423036" cy="583693"/>
          </a:xfrm>
        </p:grpSpPr>
        <p:grpSp>
          <p:nvGrpSpPr>
            <p:cNvPr id="53" name="Grupp 52"/>
            <p:cNvGrpSpPr/>
            <p:nvPr/>
          </p:nvGrpSpPr>
          <p:grpSpPr>
            <a:xfrm>
              <a:off x="7601879" y="5042559"/>
              <a:ext cx="1221384" cy="583693"/>
              <a:chOff x="7655130" y="5076083"/>
              <a:chExt cx="1221384" cy="583693"/>
            </a:xfrm>
          </p:grpSpPr>
          <p:grpSp>
            <p:nvGrpSpPr>
              <p:cNvPr id="46" name="Grupp 45"/>
              <p:cNvGrpSpPr/>
              <p:nvPr/>
            </p:nvGrpSpPr>
            <p:grpSpPr>
              <a:xfrm>
                <a:off x="7655130" y="5076083"/>
                <a:ext cx="990820" cy="583693"/>
                <a:chOff x="6707191" y="3938199"/>
                <a:chExt cx="990820" cy="583693"/>
              </a:xfrm>
            </p:grpSpPr>
            <p:grpSp>
              <p:nvGrpSpPr>
                <p:cNvPr id="47" name="Grupp 46"/>
                <p:cNvGrpSpPr>
                  <a:grpSpLocks/>
                </p:cNvGrpSpPr>
                <p:nvPr/>
              </p:nvGrpSpPr>
              <p:grpSpPr bwMode="auto">
                <a:xfrm>
                  <a:off x="6707191" y="3938199"/>
                  <a:ext cx="328242" cy="583693"/>
                  <a:chOff x="3864457" y="1846460"/>
                  <a:chExt cx="328648" cy="583856"/>
                </a:xfrm>
              </p:grpSpPr>
              <p:sp>
                <p:nvSpPr>
                  <p:cNvPr id="49" name="textruta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1846460"/>
                    <a:ext cx="326236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z</a:t>
                    </a:r>
                  </a:p>
                </p:txBody>
              </p:sp>
              <p:sp>
                <p:nvSpPr>
                  <p:cNvPr id="50" name="textruta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7" y="2060881"/>
                    <a:ext cx="328648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2</a:t>
                    </a:r>
                  </a:p>
                </p:txBody>
              </p:sp>
              <p:cxnSp>
                <p:nvCxnSpPr>
                  <p:cNvPr id="51" name="Rak 50"/>
                  <p:cNvCxnSpPr>
                    <a:cxnSpLocks/>
                  </p:cNvCxnSpPr>
                  <p:nvPr/>
                </p:nvCxnSpPr>
                <p:spPr>
                  <a:xfrm>
                    <a:off x="3912696" y="2140909"/>
                    <a:ext cx="191462" cy="0"/>
                  </a:xfrm>
                  <a:prstGeom prst="line">
                    <a:avLst/>
                  </a:prstGeom>
                  <a:ln w="1587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ruta 47"/>
                <p:cNvSpPr txBox="1"/>
                <p:nvPr/>
              </p:nvSpPr>
              <p:spPr>
                <a:xfrm>
                  <a:off x="6907061" y="4055815"/>
                  <a:ext cx="7909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cs typeface="Bradley Hand Bold"/>
                    </a:rPr>
                    <a:t>–</a:t>
                  </a:r>
                  <a:r>
                    <a:rPr lang="sv-SE" dirty="0">
                      <a:latin typeface="Bradley Hand Bold"/>
                      <a:cs typeface="Bradley Hand Bold"/>
                    </a:rPr>
                    <a:t> 10 )</a:t>
                  </a:r>
                </a:p>
              </p:txBody>
            </p:sp>
          </p:grpSp>
          <p:sp>
            <p:nvSpPr>
              <p:cNvPr id="52" name="textruta 51"/>
              <p:cNvSpPr txBox="1"/>
              <p:nvPr/>
            </p:nvSpPr>
            <p:spPr>
              <a:xfrm>
                <a:off x="8426418" y="5196040"/>
                <a:ext cx="4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kr</a:t>
                </a:r>
              </a:p>
            </p:txBody>
          </p:sp>
        </p:grpSp>
        <p:sp>
          <p:nvSpPr>
            <p:cNvPr id="55" name="textruta 54"/>
            <p:cNvSpPr txBox="1"/>
            <p:nvPr/>
          </p:nvSpPr>
          <p:spPr>
            <a:xfrm>
              <a:off x="7400227" y="5165691"/>
              <a:ext cx="151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(</a:t>
              </a:r>
            </a:p>
          </p:txBody>
        </p:sp>
      </p:grpSp>
      <p:sp>
        <p:nvSpPr>
          <p:cNvPr id="58" name="Rektangel 57"/>
          <p:cNvSpPr/>
          <p:nvPr/>
        </p:nvSpPr>
        <p:spPr>
          <a:xfrm>
            <a:off x="7402618" y="1104319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</a:t>
            </a:r>
            <a:r>
              <a:rPr lang="sv-SE" i="1" dirty="0">
                <a:latin typeface="Bradley Hand Bold"/>
                <a:cs typeface="Bradley Hand Bold"/>
              </a:rPr>
              <a:t>x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de-DE" dirty="0"/>
              <a:t>+</a:t>
            </a:r>
            <a:r>
              <a:rPr lang="sv-SE" dirty="0">
                <a:latin typeface="Bradley Hand Bold"/>
                <a:cs typeface="Bradley Hand Bold"/>
              </a:rPr>
              <a:t> 2) år</a:t>
            </a:r>
          </a:p>
        </p:txBody>
      </p:sp>
      <p:grpSp>
        <p:nvGrpSpPr>
          <p:cNvPr id="60" name="Grupp 59"/>
          <p:cNvGrpSpPr/>
          <p:nvPr/>
        </p:nvGrpSpPr>
        <p:grpSpPr>
          <a:xfrm>
            <a:off x="315124" y="956740"/>
            <a:ext cx="6049824" cy="646331"/>
            <a:chOff x="82920" y="456408"/>
            <a:chExt cx="6049824" cy="646331"/>
          </a:xfrm>
        </p:grpSpPr>
        <p:sp>
          <p:nvSpPr>
            <p:cNvPr id="3" name="Rektangel 2"/>
            <p:cNvSpPr/>
            <p:nvPr/>
          </p:nvSpPr>
          <p:spPr>
            <a:xfrm>
              <a:off x="671744" y="456408"/>
              <a:ext cx="5461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Andreas är </a:t>
              </a:r>
              <a:r>
                <a:rPr lang="sv-SE" i="1" dirty="0"/>
                <a:t>x</a:t>
              </a:r>
              <a:r>
                <a:rPr lang="sv-SE" dirty="0"/>
                <a:t> år. Hans syster Amina är 2 år äldre.</a:t>
              </a:r>
            </a:p>
            <a:p>
              <a:r>
                <a:rPr lang="sv-SE" dirty="0"/>
                <a:t>Teckna ett uttryck för hur gammal Amina är.</a:t>
              </a:r>
            </a:p>
          </p:txBody>
        </p:sp>
        <p:sp>
          <p:nvSpPr>
            <p:cNvPr id="59" name="textruta 58"/>
            <p:cNvSpPr txBox="1"/>
            <p:nvPr/>
          </p:nvSpPr>
          <p:spPr>
            <a:xfrm>
              <a:off x="82920" y="456408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1.</a:t>
              </a:r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294713" y="2178535"/>
            <a:ext cx="6096452" cy="923330"/>
            <a:chOff x="62509" y="1678203"/>
            <a:chExt cx="6096452" cy="923330"/>
          </a:xfrm>
        </p:grpSpPr>
        <p:sp>
          <p:nvSpPr>
            <p:cNvPr id="5" name="Rektangel 4"/>
            <p:cNvSpPr/>
            <p:nvPr/>
          </p:nvSpPr>
          <p:spPr>
            <a:xfrm>
              <a:off x="691276" y="1678203"/>
              <a:ext cx="546768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En liten kaka kostar </a:t>
              </a:r>
              <a:r>
                <a:rPr lang="sv-SE" i="1" dirty="0"/>
                <a:t>a </a:t>
              </a:r>
              <a:r>
                <a:rPr lang="sv-SE" dirty="0"/>
                <a:t>kr. En större kaka kostar tre gånger så mycket. Teckna ett uttryck för hur mycket den stora kakan kostar.</a:t>
              </a:r>
            </a:p>
          </p:txBody>
        </p:sp>
        <p:sp>
          <p:nvSpPr>
            <p:cNvPr id="61" name="textruta 60"/>
            <p:cNvSpPr txBox="1"/>
            <p:nvPr/>
          </p:nvSpPr>
          <p:spPr>
            <a:xfrm>
              <a:off x="62509" y="1689190"/>
              <a:ext cx="5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2. a)</a:t>
              </a:r>
            </a:p>
          </p:txBody>
        </p:sp>
      </p:grpSp>
      <p:grpSp>
        <p:nvGrpSpPr>
          <p:cNvPr id="66" name="Grupp 65"/>
          <p:cNvGrpSpPr/>
          <p:nvPr/>
        </p:nvGrpSpPr>
        <p:grpSpPr>
          <a:xfrm>
            <a:off x="542756" y="3107272"/>
            <a:ext cx="4947937" cy="646331"/>
            <a:chOff x="310552" y="2606940"/>
            <a:chExt cx="4947937" cy="646331"/>
          </a:xfrm>
        </p:grpSpPr>
        <p:sp>
          <p:nvSpPr>
            <p:cNvPr id="7" name="Rektangel 6"/>
            <p:cNvSpPr/>
            <p:nvPr/>
          </p:nvSpPr>
          <p:spPr>
            <a:xfrm>
              <a:off x="686489" y="2606940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dirty="0"/>
                <a:t>En tårta kostar 40 kr mer än den stora kakan.</a:t>
              </a:r>
            </a:p>
            <a:p>
              <a:r>
                <a:rPr lang="sv-SE" dirty="0"/>
                <a:t>Teckna ett uttryck för tårtans pris.</a:t>
              </a:r>
            </a:p>
          </p:txBody>
        </p:sp>
        <p:sp>
          <p:nvSpPr>
            <p:cNvPr id="62" name="Rektangel 61"/>
            <p:cNvSpPr/>
            <p:nvPr/>
          </p:nvSpPr>
          <p:spPr>
            <a:xfrm>
              <a:off x="310552" y="2606940"/>
              <a:ext cx="375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grpSp>
        <p:nvGrpSpPr>
          <p:cNvPr id="67" name="Grupp 66"/>
          <p:cNvGrpSpPr/>
          <p:nvPr/>
        </p:nvGrpSpPr>
        <p:grpSpPr>
          <a:xfrm>
            <a:off x="335283" y="4623558"/>
            <a:ext cx="5039941" cy="654005"/>
            <a:chOff x="103079" y="4123226"/>
            <a:chExt cx="5039941" cy="654005"/>
          </a:xfrm>
        </p:grpSpPr>
        <p:sp>
          <p:nvSpPr>
            <p:cNvPr id="6" name="Rektangel 5"/>
            <p:cNvSpPr/>
            <p:nvPr/>
          </p:nvSpPr>
          <p:spPr>
            <a:xfrm>
              <a:off x="651598" y="4130900"/>
              <a:ext cx="44914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 </a:t>
              </a:r>
              <a:r>
                <a:rPr lang="sv-SE" dirty="0" err="1"/>
                <a:t>Fadi</a:t>
              </a:r>
              <a:r>
                <a:rPr lang="sv-SE" dirty="0"/>
                <a:t> har </a:t>
              </a:r>
              <a:r>
                <a:rPr lang="sv-SE" i="1" dirty="0"/>
                <a:t>z</a:t>
              </a:r>
              <a:r>
                <a:rPr lang="sv-SE" dirty="0"/>
                <a:t> kr. Sofia har hälften så mycket.</a:t>
              </a:r>
            </a:p>
            <a:p>
              <a:r>
                <a:rPr lang="sv-SE" dirty="0"/>
                <a:t> Teckna ett uttryck för hur mycket Sofia har.</a:t>
              </a:r>
            </a:p>
          </p:txBody>
        </p:sp>
        <p:sp>
          <p:nvSpPr>
            <p:cNvPr id="63" name="textruta 62"/>
            <p:cNvSpPr txBox="1"/>
            <p:nvPr/>
          </p:nvSpPr>
          <p:spPr>
            <a:xfrm>
              <a:off x="103079" y="4123226"/>
              <a:ext cx="5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3. a)</a:t>
              </a:r>
            </a:p>
          </p:txBody>
        </p:sp>
      </p:grpSp>
      <p:grpSp>
        <p:nvGrpSpPr>
          <p:cNvPr id="68" name="Grupp 67"/>
          <p:cNvGrpSpPr/>
          <p:nvPr/>
        </p:nvGrpSpPr>
        <p:grpSpPr>
          <a:xfrm>
            <a:off x="528011" y="5522008"/>
            <a:ext cx="4847213" cy="646331"/>
            <a:chOff x="295807" y="5021676"/>
            <a:chExt cx="4847213" cy="646331"/>
          </a:xfrm>
        </p:grpSpPr>
        <p:sp>
          <p:nvSpPr>
            <p:cNvPr id="4" name="Rektangel 3"/>
            <p:cNvSpPr/>
            <p:nvPr/>
          </p:nvSpPr>
          <p:spPr>
            <a:xfrm>
              <a:off x="571020" y="5021676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dirty="0"/>
                <a:t>  Johan har 10 kr mindre än Sofia. </a:t>
              </a:r>
            </a:p>
            <a:p>
              <a:r>
                <a:rPr lang="sv-SE" dirty="0"/>
                <a:t>  Teckna ett uttryck för hur mycket Johan har.</a:t>
              </a:r>
            </a:p>
          </p:txBody>
        </p:sp>
        <p:sp>
          <p:nvSpPr>
            <p:cNvPr id="64" name="Rektangel 63"/>
            <p:cNvSpPr/>
            <p:nvPr/>
          </p:nvSpPr>
          <p:spPr>
            <a:xfrm>
              <a:off x="295807" y="5042558"/>
              <a:ext cx="375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pic>
        <p:nvPicPr>
          <p:cNvPr id="42" name="Bildobjekt 41">
            <a:extLst>
              <a:ext uri="{FF2B5EF4-FFF2-40B4-BE49-F238E27FC236}">
                <a16:creationId xmlns:a16="http://schemas.microsoft.com/office/drawing/2014/main" id="{0C3CB5ED-784B-854C-867C-3C9BF6BB2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8185" y="245937"/>
            <a:ext cx="1161498" cy="384895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0B90E2AF-EEFF-A647-8808-1AA23007643A}"/>
              </a:ext>
            </a:extLst>
          </p:cNvPr>
          <p:cNvSpPr/>
          <p:nvPr/>
        </p:nvSpPr>
        <p:spPr>
          <a:xfrm>
            <a:off x="335283" y="206685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53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1" grpId="0"/>
      <p:bldP spid="22" grpId="0"/>
      <p:bldP spid="45" grpId="0"/>
      <p:bldP spid="58" grpId="0"/>
      <p:bldP spid="5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16872</TotalTime>
  <Words>407</Words>
  <Application>Microsoft Macintosh PowerPoint</Application>
  <PresentationFormat>Bildspel på skärmen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27</cp:revision>
  <dcterms:created xsi:type="dcterms:W3CDTF">2017-04-14T14:34:08Z</dcterms:created>
  <dcterms:modified xsi:type="dcterms:W3CDTF">2021-10-09T07:22:49Z</dcterms:modified>
</cp:coreProperties>
</file>