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19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144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45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72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91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22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43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622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130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957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474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2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36877" y="2721114"/>
            <a:ext cx="651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PROBLEMLÖSNING KAPITEL 4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72123" y="1874728"/>
            <a:ext cx="624775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6</a:t>
            </a:r>
          </a:p>
          <a:p>
            <a:endParaRPr lang="sv-SE" sz="2800" b="1" dirty="0"/>
          </a:p>
          <a:p>
            <a:r>
              <a:rPr lang="sv-SE" sz="2800" dirty="0"/>
              <a:t>Vid en hästkapplöpning deltar fyra hästar.</a:t>
            </a:r>
          </a:p>
          <a:p>
            <a:r>
              <a:rPr lang="sv-SE" sz="2800" dirty="0"/>
              <a:t>Vi kan kalla dem för A, B, C och D.</a:t>
            </a:r>
          </a:p>
          <a:p>
            <a:endParaRPr lang="sv-SE" sz="2800" dirty="0"/>
          </a:p>
          <a:p>
            <a:r>
              <a:rPr lang="sv-SE" sz="2800" dirty="0"/>
              <a:t>På hur många olika sätt kan loppet sluta?</a:t>
            </a:r>
          </a:p>
          <a:p>
            <a:r>
              <a:rPr lang="sv-SE" sz="2800" dirty="0"/>
              <a:t>Använd träddiagram.</a:t>
            </a:r>
          </a:p>
        </p:txBody>
      </p:sp>
    </p:spTree>
    <p:extLst>
      <p:ext uri="{BB962C8B-B14F-4D97-AF65-F5344CB8AC3E}">
        <p14:creationId xmlns:p14="http://schemas.microsoft.com/office/powerpoint/2010/main" val="338201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73528" y="1228397"/>
            <a:ext cx="70449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7</a:t>
            </a:r>
          </a:p>
          <a:p>
            <a:endParaRPr lang="sv-SE" sz="2800" b="1" dirty="0"/>
          </a:p>
          <a:p>
            <a:r>
              <a:rPr lang="sv-SE" sz="2800" dirty="0"/>
              <a:t>I en djurförening finns 208 medlemmar.</a:t>
            </a:r>
          </a:p>
          <a:p>
            <a:r>
              <a:rPr lang="sv-SE" sz="2800" dirty="0"/>
              <a:t>Alla medlemmarna har antingen hund eller katt eller både hund och katt.</a:t>
            </a:r>
          </a:p>
          <a:p>
            <a:r>
              <a:rPr lang="sv-SE" sz="2800" dirty="0"/>
              <a:t>Klubben har 158 hundägare och 140 kattägare.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många av hundägarna har inte katt?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många av kattägarna har inte hund?</a:t>
            </a:r>
          </a:p>
        </p:txBody>
      </p:sp>
    </p:spTree>
    <p:extLst>
      <p:ext uri="{BB962C8B-B14F-4D97-AF65-F5344CB8AC3E}">
        <p14:creationId xmlns:p14="http://schemas.microsoft.com/office/powerpoint/2010/main" val="405679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99044" y="469805"/>
            <a:ext cx="724866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PROBLEM 8</a:t>
            </a:r>
          </a:p>
          <a:p>
            <a:endParaRPr lang="sv-SE" sz="2400" b="1" dirty="0"/>
          </a:p>
          <a:p>
            <a:r>
              <a:rPr lang="sv-SE" sz="2400" dirty="0"/>
              <a:t>Diagrammet visar hur eleverna i Skogshöjdsskolan tar sig till och från skolan.</a:t>
            </a:r>
          </a:p>
          <a:p>
            <a:r>
              <a:rPr lang="sv-SE" sz="2400" dirty="0"/>
              <a:t>Som du ser i diagrammet är det många elever som tar sig till skolan på olika sätt.</a:t>
            </a:r>
          </a:p>
          <a:p>
            <a:r>
              <a:rPr lang="sv-SE" sz="2400" dirty="0"/>
              <a:t>Till exempel är det 7 elever som ibland cyklar och ibland går till skolan (lila).</a:t>
            </a:r>
          </a:p>
          <a:p>
            <a:endParaRPr lang="sv-SE" sz="2400" dirty="0"/>
          </a:p>
          <a:p>
            <a:pPr marL="514350" indent="-514350">
              <a:buAutoNum type="alphaLcParenR"/>
            </a:pPr>
            <a:r>
              <a:rPr lang="sv-SE" sz="2400" dirty="0"/>
              <a:t>Hur många elever går sammanlagt på skolan?</a:t>
            </a:r>
          </a:p>
          <a:p>
            <a:pPr marL="514350" indent="-514350">
              <a:buAutoNum type="alphaLcParenR"/>
            </a:pPr>
            <a:r>
              <a:rPr lang="sv-SE" sz="2400" dirty="0"/>
              <a:t>Hur många elever åker alltid buss till skolan?</a:t>
            </a:r>
          </a:p>
          <a:p>
            <a:pPr marL="514350" indent="-514350">
              <a:buAutoNum type="alphaLcParenR"/>
            </a:pPr>
            <a:r>
              <a:rPr lang="sv-SE" sz="2400" dirty="0"/>
              <a:t>Hur många elever åker buss ibland?</a:t>
            </a:r>
          </a:p>
          <a:p>
            <a:pPr marL="514350" indent="-514350">
              <a:buAutoNum type="alphaLcParenR"/>
            </a:pPr>
            <a:r>
              <a:rPr lang="sv-SE" sz="2400" dirty="0"/>
              <a:t>Hur många elever cyklar ibland?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043803E-9A5C-4F53-8F92-79FF4E61E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6958" y="1630842"/>
            <a:ext cx="3858834" cy="373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16898" y="982176"/>
            <a:ext cx="895820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PROBLEM 9</a:t>
            </a:r>
          </a:p>
          <a:p>
            <a:endParaRPr lang="sv-SE" sz="2400" b="1" dirty="0"/>
          </a:p>
          <a:p>
            <a:r>
              <a:rPr lang="sv-SE" sz="2400" dirty="0"/>
              <a:t>I en musikklass spelar eleverna följande instrument:</a:t>
            </a:r>
          </a:p>
          <a:p>
            <a:pPr marL="457200" indent="-457200">
              <a:buFontTx/>
              <a:buChar char="-"/>
            </a:pPr>
            <a:r>
              <a:rPr lang="sv-SE" sz="2400" dirty="0"/>
              <a:t>18 elever spelar piano</a:t>
            </a:r>
          </a:p>
          <a:p>
            <a:pPr marL="457200" indent="-457200">
              <a:buFontTx/>
              <a:buChar char="-"/>
            </a:pPr>
            <a:r>
              <a:rPr lang="sv-SE" sz="2400" dirty="0"/>
              <a:t>6 elever spelar trumpet</a:t>
            </a:r>
          </a:p>
          <a:p>
            <a:pPr marL="457200" indent="-457200">
              <a:buFontTx/>
              <a:buChar char="-"/>
            </a:pPr>
            <a:r>
              <a:rPr lang="sv-SE" sz="2400" dirty="0"/>
              <a:t>15 elever spelar gitarr</a:t>
            </a:r>
          </a:p>
          <a:p>
            <a:pPr marL="457200" indent="-457200">
              <a:buFontTx/>
              <a:buChar char="-"/>
            </a:pPr>
            <a:r>
              <a:rPr lang="sv-SE" sz="2400" dirty="0"/>
              <a:t>3 elever spelar både piano och trumpet</a:t>
            </a:r>
          </a:p>
          <a:p>
            <a:pPr marL="457200" indent="-457200">
              <a:buFontTx/>
              <a:buChar char="-"/>
            </a:pPr>
            <a:r>
              <a:rPr lang="sv-SE" sz="2400" dirty="0"/>
              <a:t>7 elever spelar både piano och gitarr</a:t>
            </a:r>
          </a:p>
          <a:p>
            <a:pPr marL="457200" indent="-457200">
              <a:buFontTx/>
              <a:buChar char="-"/>
            </a:pPr>
            <a:r>
              <a:rPr lang="sv-SE" sz="2400" dirty="0"/>
              <a:t>2 elever spelar både trumpet och gitarr</a:t>
            </a:r>
          </a:p>
          <a:p>
            <a:pPr marL="457200" indent="-457200">
              <a:buFontTx/>
              <a:buChar char="-"/>
            </a:pPr>
            <a:r>
              <a:rPr lang="sv-SE" sz="2400" dirty="0"/>
              <a:t>1 elev spelar alla instrumenten</a:t>
            </a:r>
          </a:p>
          <a:p>
            <a:pPr marL="457200" indent="-457200">
              <a:buFontTx/>
              <a:buChar char="-"/>
            </a:pPr>
            <a:endParaRPr lang="sv-SE" sz="2400" dirty="0"/>
          </a:p>
          <a:p>
            <a:r>
              <a:rPr lang="sv-SE" sz="2400" dirty="0"/>
              <a:t>Hur många elever går i klassen om alla spelar minst ett instrument var?</a:t>
            </a:r>
          </a:p>
          <a:p>
            <a:r>
              <a:rPr lang="sv-SE" sz="2400" dirty="0"/>
              <a:t>Lös problemet med ett </a:t>
            </a:r>
            <a:r>
              <a:rPr lang="sv-SE" sz="2400" dirty="0" err="1"/>
              <a:t>Venndiagram</a:t>
            </a:r>
            <a:r>
              <a:rPr lang="sv-S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456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216429" y="1351508"/>
            <a:ext cx="975914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PROBLEM 10</a:t>
            </a:r>
          </a:p>
          <a:p>
            <a:endParaRPr lang="sv-SE" sz="2400" b="1" dirty="0"/>
          </a:p>
          <a:p>
            <a:r>
              <a:rPr lang="sv-SE" sz="2400" dirty="0"/>
              <a:t>Lina och </a:t>
            </a:r>
            <a:r>
              <a:rPr lang="sv-SE" sz="2400" dirty="0" err="1"/>
              <a:t>Diletta</a:t>
            </a:r>
            <a:r>
              <a:rPr lang="sv-SE" sz="2400" dirty="0"/>
              <a:t> bor 30 km från varandra.</a:t>
            </a:r>
          </a:p>
          <a:p>
            <a:r>
              <a:rPr lang="sv-SE" sz="2400" dirty="0"/>
              <a:t>De startar samtidigt hemifrån och cyklar mot varandra.</a:t>
            </a:r>
          </a:p>
          <a:p>
            <a:endParaRPr lang="sv-SE" sz="2400" dirty="0"/>
          </a:p>
          <a:p>
            <a:r>
              <a:rPr lang="sv-SE" sz="2400" dirty="0"/>
              <a:t>Linas medelhastighet är 20 km/h och </a:t>
            </a:r>
            <a:r>
              <a:rPr lang="sv-SE" sz="2400" dirty="0" err="1"/>
              <a:t>Dilettas</a:t>
            </a:r>
            <a:r>
              <a:rPr lang="sv-SE" sz="2400" dirty="0"/>
              <a:t> är 15 km/h.</a:t>
            </a:r>
          </a:p>
          <a:p>
            <a:endParaRPr lang="sv-SE" sz="2400" dirty="0"/>
          </a:p>
          <a:p>
            <a:r>
              <a:rPr lang="sv-SE" sz="2400" dirty="0"/>
              <a:t>Hur länge dröjer det innan de möts?</a:t>
            </a:r>
          </a:p>
          <a:p>
            <a:endParaRPr lang="sv-SE" sz="2400" dirty="0"/>
          </a:p>
          <a:p>
            <a:r>
              <a:rPr lang="sv-SE" sz="2400" dirty="0"/>
              <a:t>Lös uppgiften med ett linjediagram. </a:t>
            </a:r>
          </a:p>
          <a:p>
            <a:r>
              <a:rPr lang="sv-SE" sz="2400" dirty="0"/>
              <a:t>Låt 1 cm på x-axeln motsvara 10 min och 1 cm på y-axeln motsvara 5 km.</a:t>
            </a:r>
          </a:p>
        </p:txBody>
      </p:sp>
    </p:spTree>
    <p:extLst>
      <p:ext uri="{BB962C8B-B14F-4D97-AF65-F5344CB8AC3E}">
        <p14:creationId xmlns:p14="http://schemas.microsoft.com/office/powerpoint/2010/main" val="50292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890705" y="2767280"/>
            <a:ext cx="44105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Metod:</a:t>
            </a:r>
          </a:p>
          <a:p>
            <a:r>
              <a:rPr lang="sv-SE" sz="4000" b="1" dirty="0"/>
              <a:t>RITA ETT DIAGRAM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15429" y="550326"/>
            <a:ext cx="916435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EXEMPEL 1</a:t>
            </a:r>
          </a:p>
          <a:p>
            <a:endParaRPr lang="sv-SE" sz="2800" b="1" dirty="0"/>
          </a:p>
          <a:p>
            <a:r>
              <a:rPr lang="sv-SE" sz="2800" dirty="0"/>
              <a:t>I en by bor det 12 familjer som alla har ett eller två djur.</a:t>
            </a:r>
          </a:p>
          <a:p>
            <a:r>
              <a:rPr lang="sv-SE" sz="2800" dirty="0"/>
              <a:t>Nio familjer har hund och sju familjer har katt.</a:t>
            </a:r>
          </a:p>
          <a:p>
            <a:r>
              <a:rPr lang="sv-SE" sz="2800" dirty="0"/>
              <a:t>Hur många familjer har både hund och katt?</a:t>
            </a:r>
          </a:p>
          <a:p>
            <a:endParaRPr lang="sv-SE" sz="2800" dirty="0"/>
          </a:p>
          <a:p>
            <a:endParaRPr lang="sv-SE" sz="28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28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28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28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28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28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v-SE" sz="2800" i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Svar:</a:t>
            </a:r>
            <a:r>
              <a:rPr lang="sv-SE" sz="2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Fyra familjer har både hund och katt.</a:t>
            </a:r>
            <a:endParaRPr lang="sv-SE" sz="28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1FA2B084-03BD-4C1D-8604-57E821826625}"/>
              </a:ext>
            </a:extLst>
          </p:cNvPr>
          <p:cNvSpPr/>
          <p:nvPr/>
        </p:nvSpPr>
        <p:spPr>
          <a:xfrm>
            <a:off x="8004745" y="2538308"/>
            <a:ext cx="3633056" cy="7311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500" dirty="0">
                <a:solidFill>
                  <a:schemeClr val="tx1"/>
                </a:solidFill>
              </a:rPr>
              <a:t>I den här typen av problem är det praktiskt att rita ett så kallat </a:t>
            </a:r>
            <a:r>
              <a:rPr lang="sv-SE" sz="1500" dirty="0" err="1">
                <a:solidFill>
                  <a:schemeClr val="tx1"/>
                </a:solidFill>
              </a:rPr>
              <a:t>Venndiagram</a:t>
            </a:r>
            <a:r>
              <a:rPr lang="sv-SE" sz="15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6AA71CB9-CB86-4314-9577-760DFB590EB6}"/>
              </a:ext>
            </a:extLst>
          </p:cNvPr>
          <p:cNvSpPr/>
          <p:nvPr/>
        </p:nvSpPr>
        <p:spPr>
          <a:xfrm>
            <a:off x="8137733" y="3738474"/>
            <a:ext cx="3367081" cy="161002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500" dirty="0">
                <a:solidFill>
                  <a:schemeClr val="tx1"/>
                </a:solidFill>
              </a:rPr>
              <a:t>Summan av de tre tal som står i de tre delarna är 12. </a:t>
            </a:r>
          </a:p>
          <a:p>
            <a:pPr algn="ctr"/>
            <a:r>
              <a:rPr lang="sv-SE" sz="1500" dirty="0">
                <a:solidFill>
                  <a:schemeClr val="tx1"/>
                </a:solidFill>
              </a:rPr>
              <a:t>Vi vet att antalet hundägare är 9 och antalet kattägare är 7.</a:t>
            </a:r>
          </a:p>
          <a:p>
            <a:pPr algn="ctr"/>
            <a:r>
              <a:rPr lang="sv-SE" sz="1500" dirty="0">
                <a:solidFill>
                  <a:schemeClr val="tx1"/>
                </a:solidFill>
              </a:rPr>
              <a:t>Då är det (9 + 7 – 12) = 4 som har både hund och katt.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F985885-74C7-467B-BC88-824B27FA30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5315" y="3143855"/>
            <a:ext cx="4691652" cy="220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0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47933" y="291217"/>
            <a:ext cx="735951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EXEMPEL 2</a:t>
            </a:r>
          </a:p>
          <a:p>
            <a:endParaRPr lang="sv-SE" sz="2000" b="1" dirty="0"/>
          </a:p>
          <a:p>
            <a:r>
              <a:rPr lang="sv-SE" sz="2000" dirty="0"/>
              <a:t>Theo och Emma ska åka 30 km till sommarstugan.</a:t>
            </a:r>
          </a:p>
          <a:p>
            <a:r>
              <a:rPr lang="sv-SE" sz="2000" dirty="0"/>
              <a:t>Theo startar 08.15 och cyklar med hastigheten 15 km/h.</a:t>
            </a:r>
          </a:p>
          <a:p>
            <a:r>
              <a:rPr lang="sv-SE" sz="2000" dirty="0"/>
              <a:t>Emma startar en halvtimme senare och kör 30 km/h med sin moped.</a:t>
            </a:r>
          </a:p>
          <a:p>
            <a:endParaRPr lang="sv-SE" sz="2000" dirty="0"/>
          </a:p>
          <a:p>
            <a:pPr marL="457200" indent="-457200">
              <a:buAutoNum type="alphaLcParenR"/>
            </a:pPr>
            <a:r>
              <a:rPr lang="sv-SE" sz="2000" dirty="0"/>
              <a:t>Hur mycket är klockan när Emma hinner ikapp Theo?</a:t>
            </a:r>
          </a:p>
          <a:p>
            <a:pPr marL="457200" indent="-457200">
              <a:buAutoNum type="alphaLcParenR"/>
            </a:pPr>
            <a:r>
              <a:rPr lang="sv-SE" sz="2000" dirty="0"/>
              <a:t>Hur långt har de båda hunnit då?</a:t>
            </a:r>
          </a:p>
          <a:p>
            <a:pPr marL="457200" indent="-457200">
              <a:buAutoNum type="alphaLcParenR"/>
            </a:pPr>
            <a:r>
              <a:rPr lang="sv-SE" sz="2000" dirty="0"/>
              <a:t>Vilken tid kommer de båda fram till sommarstugan?</a:t>
            </a:r>
          </a:p>
          <a:p>
            <a:pPr marL="457200" indent="-457200">
              <a:buAutoNum type="alphaLcParenR"/>
            </a:pPr>
            <a:endParaRPr lang="sv-SE" sz="2000" dirty="0"/>
          </a:p>
          <a:p>
            <a:pPr marL="457200" indent="-457200">
              <a:buAutoNum type="alphaLcParenR"/>
            </a:pPr>
            <a:endParaRPr lang="sv-SE" sz="20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20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20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20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20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v-SE" sz="2000" i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Svar:</a:t>
            </a:r>
            <a:r>
              <a:rPr lang="sv-SE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457200" indent="-457200">
              <a:buAutoNum type="alphaLcParenR"/>
            </a:pPr>
            <a:r>
              <a:rPr lang="sv-SE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Klockan 9.15 hinner Emma ikapp Theo.</a:t>
            </a:r>
          </a:p>
          <a:p>
            <a:pPr marL="457200" indent="-457200">
              <a:buAutoNum type="alphaLcParenR"/>
            </a:pPr>
            <a:r>
              <a:rPr lang="sv-SE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De har hunnit 15 km.</a:t>
            </a:r>
          </a:p>
          <a:p>
            <a:pPr marL="457200" indent="-457200">
              <a:buAutoNum type="alphaLcParenR"/>
            </a:pPr>
            <a:r>
              <a:rPr lang="sv-SE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Emma kommer fram 9.45 och Theo 10.15.</a:t>
            </a: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6AA71CB9-CB86-4314-9577-760DFB590EB6}"/>
              </a:ext>
            </a:extLst>
          </p:cNvPr>
          <p:cNvSpPr/>
          <p:nvPr/>
        </p:nvSpPr>
        <p:spPr>
          <a:xfrm>
            <a:off x="7951641" y="3180235"/>
            <a:ext cx="3017964" cy="161002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500" dirty="0">
                <a:solidFill>
                  <a:schemeClr val="tx1"/>
                </a:solidFill>
              </a:rPr>
              <a:t>Rita ett linjediagram som visar de bådas färd.</a:t>
            </a:r>
          </a:p>
          <a:p>
            <a:pPr algn="ctr"/>
            <a:r>
              <a:rPr lang="sv-SE" sz="1500" dirty="0">
                <a:solidFill>
                  <a:schemeClr val="tx1"/>
                </a:solidFill>
              </a:rPr>
              <a:t>Du vet när de båda startar och vilken hastighet de har.</a:t>
            </a:r>
          </a:p>
          <a:p>
            <a:pPr algn="ctr"/>
            <a:r>
              <a:rPr lang="sv-SE" sz="1500" dirty="0">
                <a:solidFill>
                  <a:schemeClr val="tx1"/>
                </a:solidFill>
              </a:rPr>
              <a:t>Skärningspunkten visar när Emma hinner ikapp Theo.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6B10ABF-58E4-4877-A743-1E140BB17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6729" y="3188845"/>
            <a:ext cx="3584375" cy="202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82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06770" y="964759"/>
            <a:ext cx="8895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</a:t>
            </a:r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6FE0C5DB-7D71-404E-88A1-54409903B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70" y="2278763"/>
            <a:ext cx="11378460" cy="309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34844" y="797510"/>
            <a:ext cx="892231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2</a:t>
            </a:r>
          </a:p>
          <a:p>
            <a:endParaRPr lang="sv-SE" sz="2800" b="1" dirty="0"/>
          </a:p>
          <a:p>
            <a:r>
              <a:rPr lang="sv-SE" sz="2800" dirty="0" err="1"/>
              <a:t>Sharmin</a:t>
            </a:r>
            <a:r>
              <a:rPr lang="sv-SE" sz="2800" dirty="0"/>
              <a:t> har ett par blåa och ett par bruna jeans.</a:t>
            </a:r>
          </a:p>
          <a:p>
            <a:endParaRPr lang="sv-SE" sz="2800" dirty="0"/>
          </a:p>
          <a:p>
            <a:r>
              <a:rPr lang="sv-SE" sz="2800" dirty="0"/>
              <a:t>Hon har två tröjor att välja på en röd och en grön.</a:t>
            </a:r>
          </a:p>
          <a:p>
            <a:endParaRPr lang="sv-SE" sz="2800" dirty="0"/>
          </a:p>
          <a:p>
            <a:r>
              <a:rPr lang="sv-SE" sz="2800" dirty="0" err="1"/>
              <a:t>Sharmin</a:t>
            </a:r>
            <a:r>
              <a:rPr lang="sv-SE" sz="2800" dirty="0"/>
              <a:t> har också två par skor. </a:t>
            </a:r>
          </a:p>
          <a:p>
            <a:r>
              <a:rPr lang="sv-SE" sz="2800" dirty="0"/>
              <a:t>Det ena paret är svart och det andra är brunt.</a:t>
            </a:r>
          </a:p>
          <a:p>
            <a:endParaRPr lang="sv-SE" sz="2800" dirty="0"/>
          </a:p>
          <a:p>
            <a:r>
              <a:rPr lang="sv-SE" sz="2800" dirty="0"/>
              <a:t>På hur många olika sätt kan </a:t>
            </a:r>
            <a:r>
              <a:rPr lang="sv-SE" sz="2800" dirty="0" err="1"/>
              <a:t>Sharmin</a:t>
            </a:r>
            <a:r>
              <a:rPr lang="sv-SE" sz="2800" dirty="0"/>
              <a:t> kombinera sina kläder?</a:t>
            </a:r>
          </a:p>
          <a:p>
            <a:endParaRPr lang="sv-SE" sz="2800" dirty="0"/>
          </a:p>
          <a:p>
            <a:r>
              <a:rPr lang="sv-SE" sz="2800" dirty="0"/>
              <a:t>Lös problemet med hjälp av ett träddiagram.</a:t>
            </a:r>
          </a:p>
        </p:txBody>
      </p:sp>
    </p:spTree>
    <p:extLst>
      <p:ext uri="{BB962C8B-B14F-4D97-AF65-F5344CB8AC3E}">
        <p14:creationId xmlns:p14="http://schemas.microsoft.com/office/powerpoint/2010/main" val="348303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60987" y="567106"/>
            <a:ext cx="84832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PROBLEM 3</a:t>
            </a:r>
          </a:p>
          <a:p>
            <a:endParaRPr lang="sv-SE" sz="2400" b="1" dirty="0"/>
          </a:p>
          <a:p>
            <a:r>
              <a:rPr lang="sv-SE" sz="2400" dirty="0"/>
              <a:t>Två elever frågade 50 personer om de tyckte om att ha ost eller skinka på sina smörgåsar.</a:t>
            </a:r>
          </a:p>
          <a:p>
            <a:endParaRPr lang="sv-SE" sz="2400" dirty="0"/>
          </a:p>
          <a:p>
            <a:r>
              <a:rPr lang="sv-SE" sz="2400" dirty="0"/>
              <a:t>41 personer svarade ost och 35 personer svarade skinka.</a:t>
            </a:r>
          </a:p>
          <a:p>
            <a:endParaRPr lang="sv-SE" sz="2400" dirty="0"/>
          </a:p>
          <a:p>
            <a:r>
              <a:rPr lang="sv-SE" sz="2400" dirty="0"/>
              <a:t>30 personer svarade att de ville ha både ost och skinka.</a:t>
            </a:r>
          </a:p>
          <a:p>
            <a:endParaRPr lang="sv-SE" sz="2400" dirty="0"/>
          </a:p>
          <a:p>
            <a:r>
              <a:rPr lang="sv-SE" sz="2400" dirty="0"/>
              <a:t>Resten ville varken ha ost eller skinka.</a:t>
            </a:r>
          </a:p>
          <a:p>
            <a:endParaRPr lang="sv-SE" sz="2400" dirty="0"/>
          </a:p>
          <a:p>
            <a:r>
              <a:rPr lang="sv-SE" sz="2400" dirty="0"/>
              <a:t>Hur många var det?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8A27A24-EBAA-486C-B6D5-8E938D90C6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5733" y="2829263"/>
            <a:ext cx="3532563" cy="254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50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9655" y="567106"/>
            <a:ext cx="91207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PROBLEM 4</a:t>
            </a:r>
          </a:p>
          <a:p>
            <a:endParaRPr lang="sv-SE" sz="2400" b="1" dirty="0"/>
          </a:p>
          <a:p>
            <a:r>
              <a:rPr lang="sv-SE" sz="2400" dirty="0"/>
              <a:t>Axel och Jochen ska åka för att hälsa på sin morfar.</a:t>
            </a:r>
          </a:p>
          <a:p>
            <a:r>
              <a:rPr lang="sv-SE" sz="2400" dirty="0"/>
              <a:t>Axel började cykla 11.30 och hancyklade i genomsnitt 15 km per timme.</a:t>
            </a:r>
          </a:p>
          <a:p>
            <a:r>
              <a:rPr lang="sv-SE" sz="2400" dirty="0"/>
              <a:t>Jochen startade en halvtimme senare på sin moped och körde med hastigheten 30 km/h.</a:t>
            </a:r>
          </a:p>
          <a:p>
            <a:endParaRPr lang="sv-SE" sz="2400" dirty="0"/>
          </a:p>
          <a:p>
            <a:pPr marL="514350" indent="-514350">
              <a:buAutoNum type="alphaLcParenR"/>
            </a:pPr>
            <a:r>
              <a:rPr lang="sv-SE" sz="2400" dirty="0"/>
              <a:t>Rita ett linjediagram som visar de bådas färd.</a:t>
            </a:r>
          </a:p>
          <a:p>
            <a:pPr marL="514350" indent="-514350">
              <a:buAutoNum type="alphaLcParenR"/>
            </a:pPr>
            <a:endParaRPr lang="sv-SE" sz="2400" dirty="0"/>
          </a:p>
          <a:p>
            <a:pPr marL="514350" indent="-514350">
              <a:buAutoNum type="alphaLcParenR"/>
            </a:pPr>
            <a:r>
              <a:rPr lang="sv-SE" sz="2400" dirty="0"/>
              <a:t>Hur mycket var klockan när Jochen hann ikapp Axel?</a:t>
            </a:r>
          </a:p>
          <a:p>
            <a:pPr marL="514350" indent="-514350">
              <a:buAutoNum type="alphaLcParenR"/>
            </a:pPr>
            <a:endParaRPr lang="sv-SE" sz="2400" dirty="0"/>
          </a:p>
          <a:p>
            <a:pPr marL="514350" indent="-514350">
              <a:buAutoNum type="alphaLcParenR"/>
            </a:pPr>
            <a:r>
              <a:rPr lang="sv-SE" sz="2400" dirty="0"/>
              <a:t>Hur långt hade de hunnit då?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CFA88D5-605E-4D48-9E97-A234AF0429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1958" y="3039347"/>
            <a:ext cx="4338831" cy="262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44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04508" y="471646"/>
            <a:ext cx="83752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5</a:t>
            </a:r>
          </a:p>
          <a:p>
            <a:endParaRPr lang="sv-SE" sz="2800" b="1" dirty="0"/>
          </a:p>
          <a:p>
            <a:r>
              <a:rPr lang="sv-SE" sz="2800" dirty="0"/>
              <a:t>I en idrottsklass spelade alla elever fotboll eller ishockey.</a:t>
            </a:r>
          </a:p>
          <a:p>
            <a:endParaRPr lang="sv-SE" sz="2800" dirty="0"/>
          </a:p>
          <a:p>
            <a:r>
              <a:rPr lang="sv-SE" sz="2800" dirty="0"/>
              <a:t>20 elever spelade fotboll och 16 elever spelade ishockey.</a:t>
            </a:r>
          </a:p>
          <a:p>
            <a:endParaRPr lang="sv-SE" sz="2800" dirty="0"/>
          </a:p>
          <a:p>
            <a:r>
              <a:rPr lang="sv-SE" sz="2800" dirty="0"/>
              <a:t>Det var 7 elever som spelade både fotboll och ishockey.</a:t>
            </a:r>
          </a:p>
          <a:p>
            <a:endParaRPr lang="sv-SE" sz="2800" dirty="0"/>
          </a:p>
          <a:p>
            <a:r>
              <a:rPr lang="sv-SE" sz="2800" dirty="0"/>
              <a:t>Hur många elever gick i klassen?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D87D273-AD14-4222-8A43-70BD39355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5137" y="3697229"/>
            <a:ext cx="3252355" cy="243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30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404</TotalTime>
  <Words>758</Words>
  <Application>Microsoft Office PowerPoint</Application>
  <PresentationFormat>Bredbild</PresentationFormat>
  <Paragraphs>136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28</cp:revision>
  <dcterms:created xsi:type="dcterms:W3CDTF">2019-08-04T10:07:00Z</dcterms:created>
  <dcterms:modified xsi:type="dcterms:W3CDTF">2021-07-20T15:59:14Z</dcterms:modified>
</cp:coreProperties>
</file>