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9" r:id="rId3"/>
    <p:sldId id="270" r:id="rId4"/>
    <p:sldId id="271" r:id="rId5"/>
    <p:sldId id="272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6" autoAdjust="0"/>
    <p:restoredTop sz="99417" autoAdjust="0"/>
  </p:normalViewPr>
  <p:slideViewPr>
    <p:cSldViewPr snapToGrid="0" snapToObjects="1">
      <p:cViewPr varScale="1">
        <p:scale>
          <a:sx n="107" d="100"/>
          <a:sy n="107" d="100"/>
        </p:scale>
        <p:origin x="120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4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1125" y="130788"/>
            <a:ext cx="880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4.1							 Geometriska objekt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546393" y="1201129"/>
            <a:ext cx="245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Linje, stråle och sträcka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BEE9E31-0F09-1A4B-BF83-2E7546051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807067"/>
            <a:ext cx="7670800" cy="270703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C96FD2D-B737-CB48-BFAA-EF5DA89B8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86" y="2184400"/>
            <a:ext cx="3562152" cy="56907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94A93CC-0E0C-444A-A7BE-6DDEB5FCA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97164" y="1777108"/>
            <a:ext cx="254000" cy="106858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4F289940-A32A-8A43-BF12-2F9F59D17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97164" y="3246874"/>
            <a:ext cx="254000" cy="1068584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3D5A233-AC19-FF4A-A486-5D9A8E639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43892" y="3613343"/>
            <a:ext cx="254000" cy="1068584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9698A8B6-E2BA-8E4E-B511-B89E7349A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15173" y="2496945"/>
            <a:ext cx="254000" cy="121114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26B8B791-3D5E-FF45-A87C-6F5E5AADD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86" y="2936192"/>
            <a:ext cx="3714552" cy="584437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98593F3-34B9-7841-B5C1-C777641EA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86" y="3687710"/>
            <a:ext cx="3714552" cy="220456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E17729CE-4877-C84B-99E9-793C3D44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07" y="4075247"/>
            <a:ext cx="3666110" cy="398776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86709278-A566-554F-BC2A-134D5937B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55" y="2153863"/>
            <a:ext cx="2324231" cy="652158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FB3B49-6A60-4D45-B44E-5031C61E7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54" y="3687710"/>
            <a:ext cx="2324231" cy="199545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451511E7-2773-5B4D-A7B7-0A714B8EE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54" y="4020635"/>
            <a:ext cx="2324231" cy="356027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35CC4202-3AC4-0449-95A8-F1CBC7761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54" y="3031428"/>
            <a:ext cx="2324231" cy="447211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62D320D7-FBED-F144-A19A-8EECDF587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E922432-2CA1-8D4A-8EA9-7516EEA45CED}"/>
              </a:ext>
            </a:extLst>
          </p:cNvPr>
          <p:cNvSpPr txBox="1"/>
          <p:nvPr/>
        </p:nvSpPr>
        <p:spPr>
          <a:xfrm>
            <a:off x="4045205" y="119485"/>
            <a:ext cx="2244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Månghörningar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CA98331-F4C4-9946-A0A8-24B31B5E7E21}"/>
              </a:ext>
            </a:extLst>
          </p:cNvPr>
          <p:cNvSpPr txBox="1"/>
          <p:nvPr/>
        </p:nvSpPr>
        <p:spPr>
          <a:xfrm>
            <a:off x="161825" y="767634"/>
            <a:ext cx="3930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månghörning</a:t>
            </a:r>
            <a:r>
              <a:rPr lang="sv-SE" i="1" dirty="0"/>
              <a:t> </a:t>
            </a:r>
            <a:r>
              <a:rPr lang="sv-SE" dirty="0"/>
              <a:t>eller </a:t>
            </a:r>
            <a:r>
              <a:rPr lang="sv-SE" i="1" dirty="0">
                <a:solidFill>
                  <a:srgbClr val="C00000"/>
                </a:solidFill>
              </a:rPr>
              <a:t>polygon</a:t>
            </a:r>
            <a:r>
              <a:rPr lang="sv-SE" i="1" dirty="0"/>
              <a:t> </a:t>
            </a:r>
            <a:r>
              <a:rPr lang="sv-SE" dirty="0"/>
              <a:t>består av ett antal sträckor som i ändpunkterna hänger ihop med andra sträckor.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56BAEB6-4D4C-B945-A23E-3BD52FFD0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467" y="807103"/>
            <a:ext cx="4285278" cy="172498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513005A-4E70-1845-91CD-6818E454E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84" y="1023648"/>
            <a:ext cx="1372705" cy="87354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6895597-AD2D-0048-BCD4-B64243119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789" y="1023648"/>
            <a:ext cx="987270" cy="87354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EBD2A1A-D955-7C47-8C52-0695A366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12" y="902643"/>
            <a:ext cx="1574553" cy="99454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26524AC-E6FF-1E43-B4BE-35D82DD68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420" y="1897188"/>
            <a:ext cx="1086284" cy="56839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3791FB0-CB60-E14E-8B46-420D4286F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440" y="1885386"/>
            <a:ext cx="1086284" cy="56839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9C65486-0D14-5A4F-B3DE-E5E262F89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775" y="1927747"/>
            <a:ext cx="1086284" cy="568392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5A11CB6E-7606-504E-964B-39F26513920E}"/>
              </a:ext>
            </a:extLst>
          </p:cNvPr>
          <p:cNvSpPr txBox="1"/>
          <p:nvPr/>
        </p:nvSpPr>
        <p:spPr>
          <a:xfrm>
            <a:off x="4539467" y="3017347"/>
            <a:ext cx="1226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Diagonal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C13DF7A-1A1C-554F-826A-D7BCE1D298F5}"/>
              </a:ext>
            </a:extLst>
          </p:cNvPr>
          <p:cNvSpPr txBox="1"/>
          <p:nvPr/>
        </p:nvSpPr>
        <p:spPr>
          <a:xfrm>
            <a:off x="141127" y="3872857"/>
            <a:ext cx="332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diagonal </a:t>
            </a:r>
            <a:r>
              <a:rPr lang="sv-SE" dirty="0"/>
              <a:t>är en sträcka </a:t>
            </a:r>
            <a:r>
              <a:rPr lang="sv-SE" dirty="0">
                <a:solidFill>
                  <a:srgbClr val="C00000"/>
                </a:solidFill>
              </a:rPr>
              <a:t>mellan två hörn </a:t>
            </a:r>
            <a:r>
              <a:rPr lang="sv-SE" dirty="0"/>
              <a:t>i en månghörning.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D59D051-AAC5-164A-8BFC-058AD54E7C0B}"/>
              </a:ext>
            </a:extLst>
          </p:cNvPr>
          <p:cNvSpPr txBox="1"/>
          <p:nvPr/>
        </p:nvSpPr>
        <p:spPr>
          <a:xfrm>
            <a:off x="93570" y="4671000"/>
            <a:ext cx="4617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två hörnen kan inte ligga intill varandra för då är sträckan istället en </a:t>
            </a:r>
            <a:r>
              <a:rPr lang="sv-SE" i="1" dirty="0">
                <a:solidFill>
                  <a:srgbClr val="C00000"/>
                </a:solidFill>
              </a:rPr>
              <a:t>sida</a:t>
            </a:r>
            <a:r>
              <a:rPr lang="sv-SE" i="1" dirty="0"/>
              <a:t> </a:t>
            </a:r>
            <a:r>
              <a:rPr lang="sv-SE" dirty="0"/>
              <a:t>i månghörningen.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AC4A438-3A25-F648-97FF-10EC1612E1C6}"/>
              </a:ext>
            </a:extLst>
          </p:cNvPr>
          <p:cNvSpPr txBox="1"/>
          <p:nvPr/>
        </p:nvSpPr>
        <p:spPr>
          <a:xfrm>
            <a:off x="114288" y="5504086"/>
            <a:ext cx="419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Alltså måste månghörningen ha </a:t>
            </a:r>
            <a:r>
              <a:rPr lang="sv-SE" dirty="0">
                <a:solidFill>
                  <a:srgbClr val="C00000"/>
                </a:solidFill>
              </a:rPr>
              <a:t>fler än 3 hörn </a:t>
            </a:r>
            <a:r>
              <a:rPr lang="sv-SE" dirty="0"/>
              <a:t>för att det ska gå att rita en diagonal. 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3B730D5-6E56-E84F-B8E3-F11784369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7" b="89983" l="9932" r="92237">
                        <a14:foregroundMark x1="54224" y1="83701" x2="54224" y2="83701"/>
                        <a14:foregroundMark x1="54224" y1="83701" x2="54110" y2="82683"/>
                        <a14:foregroundMark x1="64630" y1="81503" x2="64726" y2="81494"/>
                        <a14:foregroundMark x1="54110" y1="82513" x2="64447" y2="81521"/>
                        <a14:foregroundMark x1="64441" y1="81494" x2="63927" y2="81494"/>
                        <a14:foregroundMark x1="64726" y1="81494" x2="64630" y2="81494"/>
                        <a14:foregroundMark x1="62900" y1="85399" x2="51484" y2="77250"/>
                        <a14:foregroundMark x1="51484" y1="77250" x2="60160" y2="82513"/>
                        <a14:foregroundMark x1="60274" y1="82003" x2="52055" y2="77929"/>
                        <a14:foregroundMark x1="52055" y1="78268" x2="63813" y2="78438"/>
                        <a14:foregroundMark x1="63813" y1="78438" x2="59018" y2="85739"/>
                        <a14:foregroundMark x1="59018" y1="85569" x2="50913" y2="85739"/>
                        <a14:foregroundMark x1="50913" y1="85569" x2="50913" y2="77419"/>
                        <a14:foregroundMark x1="58562" y1="84380" x2="63470" y2="84550"/>
                        <a14:foregroundMark x1="60959" y1="85739" x2="57877" y2="86248"/>
                        <a14:foregroundMark x1="57877" y1="86078" x2="65068" y2="85739"/>
                        <a14:foregroundMark x1="65068" y1="85569" x2="64963" y2="77474"/>
                        <a14:foregroundMark x1="42580" y1="70119" x2="50228" y2="78608"/>
                        <a14:foregroundMark x1="45890" y1="72496" x2="50114" y2="78268"/>
                        <a14:foregroundMark x1="50114" y1="79117" x2="44521" y2="68591"/>
                        <a14:foregroundMark x1="44292" y1="68421" x2="42580" y2="68251"/>
                        <a14:foregroundMark x1="42580" y1="68251" x2="43265" y2="69949"/>
                        <a14:foregroundMark x1="42808" y1="67572" x2="44292" y2="68081"/>
                        <a14:foregroundMark x1="42580" y1="67912" x2="42580" y2="70119"/>
                        <a14:foregroundMark x1="70011" y1="58788" x2="85274" y2="58913"/>
                        <a14:foregroundMark x1="84589" y1="61290" x2="71918" y2="60951"/>
                        <a14:foregroundMark x1="71918" y1="60781" x2="82991" y2="58574"/>
                        <a14:foregroundMark x1="69129" y1="56319" x2="68379" y2="56197"/>
                        <a14:foregroundMark x1="82991" y1="58574" x2="70767" y2="56585"/>
                        <a14:foregroundMark x1="70673" y1="56859" x2="79566" y2="59932"/>
                        <a14:foregroundMark x1="68265" y1="56027" x2="69122" y2="56323"/>
                        <a14:foregroundMark x1="79566" y1="59932" x2="84018" y2="59762"/>
                        <a14:foregroundMark x1="86073" y1="56197" x2="86986" y2="61121"/>
                        <a14:foregroundMark x1="86986" y1="60951" x2="70252" y2="58085"/>
                        <a14:foregroundMark x1="70163" y1="58346" x2="86872" y2="62139"/>
                        <a14:foregroundMark x1="86872" y1="61969" x2="84247" y2="58913"/>
                        <a14:foregroundMark x1="85160" y1="56876" x2="78539" y2="57046"/>
                        <a14:foregroundMark x1="78539" y1="56876" x2="71689" y2="56876"/>
                        <a14:foregroundMark x1="69281" y1="56226" x2="67123" y2="55008"/>
                        <a14:foregroundMark x1="69985" y1="58865" x2="72260" y2="61121"/>
                        <a14:foregroundMark x1="65963" y1="54876" x2="68070" y2="56966"/>
                        <a14:foregroundMark x1="70890" y1="62139" x2="67802" y2="61852"/>
                        <a14:foregroundMark x1="68836" y1="63328" x2="81393" y2="61800"/>
                        <a14:foregroundMark x1="81393" y1="61800" x2="82991" y2="61800"/>
                        <a14:foregroundMark x1="87557" y1="63497" x2="87557" y2="40068"/>
                        <a14:foregroundMark x1="87557" y1="43124" x2="88584" y2="47029"/>
                        <a14:foregroundMark x1="86644" y1="54329" x2="78767" y2="43463"/>
                        <a14:foregroundMark x1="78767" y1="43463" x2="88584" y2="47708"/>
                        <a14:foregroundMark x1="88584" y1="47708" x2="75685" y2="40917"/>
                        <a14:foregroundMark x1="75685" y1="39728" x2="82534" y2="54839"/>
                        <a14:foregroundMark x1="82534" y1="54839" x2="83219" y2="58065"/>
                        <a14:foregroundMark x1="79110" y1="41766" x2="92237" y2="39898"/>
                        <a14:foregroundMark x1="92237" y1="39898" x2="91667" y2="42954"/>
                        <a14:foregroundMark x1="90982" y1="43633" x2="88014" y2="49236"/>
                        <a14:foregroundMark x1="92009" y1="43973" x2="88014" y2="55857"/>
                        <a14:foregroundMark x1="62785" y1="53820" x2="56849" y2="43973"/>
                        <a14:foregroundMark x1="56849" y1="43803" x2="55594" y2="45501"/>
                        <a14:foregroundMark x1="55594" y1="43633" x2="56849" y2="43633"/>
                        <a14:foregroundMark x1="56849" y1="43973" x2="57763" y2="46010"/>
                        <a14:foregroundMark x1="57763" y1="45840" x2="56164" y2="43463"/>
                        <a14:foregroundMark x1="56621" y1="44652" x2="64533" y2="54871"/>
                        <a14:foregroundMark x1="70205" y1="31409" x2="77968" y2="41426"/>
                        <a14:foregroundMark x1="70662" y1="30730" x2="76142" y2="40577"/>
                        <a14:foregroundMark x1="69635" y1="32428" x2="76941" y2="43973"/>
                        <a14:foregroundMark x1="76826" y1="43124" x2="70776" y2="29711"/>
                        <a14:foregroundMark x1="70776" y1="29711" x2="70434" y2="31749"/>
                        <a14:foregroundMark x1="70205" y1="31749" x2="70205" y2="30221"/>
                        <a14:foregroundMark x1="70205" y1="30730" x2="69749" y2="31749"/>
                        <a14:foregroundMark x1="69749" y1="31579" x2="69749" y2="29881"/>
                        <a14:foregroundMark x1="62374" y1="52678" x2="63356" y2="53990"/>
                        <a14:foregroundMark x1="56621" y1="44992" x2="62352" y2="52649"/>
                        <a14:foregroundMark x1="63356" y1="53820" x2="58105" y2="43973"/>
                        <a14:foregroundMark x1="57763" y1="43633" x2="56621" y2="42445"/>
                        <a14:foregroundMark x1="48744" y1="77589" x2="51484" y2="81494"/>
                        <a14:foregroundMark x1="42580" y1="68421" x2="42694" y2="68251"/>
                        <a14:foregroundMark x1="63242" y1="80475" x2="62100" y2="59932"/>
                        <a14:foregroundMark x1="62100" y1="59932" x2="66438" y2="60272"/>
                        <a14:foregroundMark x1="65068" y1="79626" x2="69406" y2="54669"/>
                        <a14:foregroundMark x1="69635" y1="57385" x2="64269" y2="72666"/>
                        <a14:foregroundMark x1="64269" y1="72666" x2="64269" y2="72326"/>
                        <a14:foregroundMark x1="64840" y1="77929" x2="65297" y2="58234"/>
                        <a14:foregroundMark x1="63813" y1="60951" x2="64041" y2="58404"/>
                        <a14:foregroundMark x1="64041" y1="58234" x2="66667" y2="54499"/>
                        <a14:foregroundMark x1="63927" y1="59253" x2="63927" y2="72496"/>
                        <a14:foregroundMark x1="63014" y1="54160" x2="63927" y2="57725"/>
                        <a14:foregroundMark x1="61758" y1="53141" x2="62443" y2="55178"/>
                        <a14:foregroundMark x1="60959" y1="52122" x2="61187" y2="52462"/>
                        <a14:foregroundMark x1="63699" y1="72835" x2="63699" y2="79626"/>
                        <a14:foregroundMark x1="63699" y1="69949" x2="63699" y2="74873"/>
                        <a14:foregroundMark x1="76826" y1="44652" x2="81164" y2="50764"/>
                        <a14:foregroundMark x1="68836" y1="59083" x2="74886" y2="59253"/>
                        <a14:foregroundMark x1="70434" y1="57725" x2="68493" y2="54669"/>
                        <a14:foregroundMark x1="43037" y1="69100" x2="42808" y2="67742"/>
                        <a14:foregroundMark x1="42466" y1="67572" x2="42466" y2="68081"/>
                        <a14:foregroundMark x1="43151" y1="67742" x2="42808" y2="67742"/>
                        <a14:backgroundMark x1="11986" y1="43973" x2="18950" y2="69610"/>
                        <a14:backgroundMark x1="20662" y1="71477" x2="10502" y2="36333"/>
                        <a14:backgroundMark x1="10502" y1="36333" x2="20776" y2="31239"/>
                        <a14:backgroundMark x1="20776" y1="31239" x2="28082" y2="17317"/>
                        <a14:backgroundMark x1="28082" y1="17317" x2="37443" y2="14601"/>
                        <a14:backgroundMark x1="37443" y1="14601" x2="33904" y2="32258"/>
                        <a14:backgroundMark x1="33904" y1="32258" x2="26484" y2="49066"/>
                        <a14:backgroundMark x1="26484" y1="49066" x2="22603" y2="709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003" y="3533955"/>
            <a:ext cx="4472735" cy="3007353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2C7CE26-9215-8044-8581-906D9213E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31471">
            <a:off x="6346725" y="5454276"/>
            <a:ext cx="1316431" cy="71891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90C5FDE-6108-ED42-BB46-B8A5558CB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976" y="5101625"/>
            <a:ext cx="1360769" cy="32768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CCDD8DAC-DF7E-2749-B981-7BAD201FA62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535708">
            <a:off x="7105717" y="4854451"/>
            <a:ext cx="619493" cy="338312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F25AFF9E-24B5-1441-853B-B1ADF7A36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3200" y="4414663"/>
            <a:ext cx="1095375" cy="598195"/>
          </a:xfrm>
          <a:prstGeom prst="rect">
            <a:avLst/>
          </a:prstGeom>
        </p:spPr>
      </p:pic>
      <p:grpSp>
        <p:nvGrpSpPr>
          <p:cNvPr id="54" name="Grupp 53">
            <a:extLst>
              <a:ext uri="{FF2B5EF4-FFF2-40B4-BE49-F238E27FC236}">
                <a16:creationId xmlns:a16="http://schemas.microsoft.com/office/drawing/2014/main" id="{7476B2F5-EAB9-3548-B0C2-2F9160BEC06C}"/>
              </a:ext>
            </a:extLst>
          </p:cNvPr>
          <p:cNvGrpSpPr/>
          <p:nvPr/>
        </p:nvGrpSpPr>
        <p:grpSpPr>
          <a:xfrm>
            <a:off x="5167538" y="3933825"/>
            <a:ext cx="2625425" cy="1792206"/>
            <a:chOff x="5167538" y="3933825"/>
            <a:chExt cx="2625425" cy="1792206"/>
          </a:xfrm>
        </p:grpSpPr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C11EDAED-15AD-E149-8C2A-4209737A2702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3933825"/>
              <a:ext cx="1392163" cy="48083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Rak 30">
              <a:extLst>
                <a:ext uri="{FF2B5EF4-FFF2-40B4-BE49-F238E27FC236}">
                  <a16:creationId xmlns:a16="http://schemas.microsoft.com/office/drawing/2014/main" id="{4F42C153-1265-0640-B1D3-D1959BD0BF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7538" y="3933825"/>
              <a:ext cx="1268944" cy="6985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094A284B-7604-0B41-A0B9-AD38EF2CFB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7538" y="4603750"/>
              <a:ext cx="505622" cy="11222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Rak 36">
              <a:extLst>
                <a:ext uri="{FF2B5EF4-FFF2-40B4-BE49-F238E27FC236}">
                  <a16:creationId xmlns:a16="http://schemas.microsoft.com/office/drawing/2014/main" id="{AF2EAB88-E2C9-FF49-8E69-37EA6BA017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2780" y="5413761"/>
              <a:ext cx="1570345" cy="300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Rak 21">
              <a:extLst>
                <a:ext uri="{FF2B5EF4-FFF2-40B4-BE49-F238E27FC236}">
                  <a16:creationId xmlns:a16="http://schemas.microsoft.com/office/drawing/2014/main" id="{34DA1183-886C-864E-91C2-42117FCE9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3125" y="4391027"/>
              <a:ext cx="569838" cy="10227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Rak 45">
            <a:extLst>
              <a:ext uri="{FF2B5EF4-FFF2-40B4-BE49-F238E27FC236}">
                <a16:creationId xmlns:a16="http://schemas.microsoft.com/office/drawing/2014/main" id="{2B3263AD-2DE1-CA44-AD76-357A96B47A70}"/>
              </a:ext>
            </a:extLst>
          </p:cNvPr>
          <p:cNvCxnSpPr>
            <a:cxnSpLocks/>
          </p:cNvCxnSpPr>
          <p:nvPr/>
        </p:nvCxnSpPr>
        <p:spPr>
          <a:xfrm flipV="1">
            <a:off x="5688277" y="4414663"/>
            <a:ext cx="2055548" cy="1268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Rak 47">
            <a:extLst>
              <a:ext uri="{FF2B5EF4-FFF2-40B4-BE49-F238E27FC236}">
                <a16:creationId xmlns:a16="http://schemas.microsoft.com/office/drawing/2014/main" id="{0A1FBA35-D825-5B48-8127-96B664326FD6}"/>
              </a:ext>
            </a:extLst>
          </p:cNvPr>
          <p:cNvCxnSpPr>
            <a:cxnSpLocks/>
          </p:cNvCxnSpPr>
          <p:nvPr/>
        </p:nvCxnSpPr>
        <p:spPr>
          <a:xfrm flipV="1">
            <a:off x="5688277" y="3962401"/>
            <a:ext cx="748205" cy="1720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ruta 78">
            <a:extLst>
              <a:ext uri="{FF2B5EF4-FFF2-40B4-BE49-F238E27FC236}">
                <a16:creationId xmlns:a16="http://schemas.microsoft.com/office/drawing/2014/main" id="{C928EFB7-CAA5-0140-BB20-B1BAA62BF76A}"/>
              </a:ext>
            </a:extLst>
          </p:cNvPr>
          <p:cNvSpPr txBox="1"/>
          <p:nvPr/>
        </p:nvSpPr>
        <p:spPr>
          <a:xfrm>
            <a:off x="161825" y="1748160"/>
            <a:ext cx="42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punkter där sträckorna möts kallas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hörn</a:t>
            </a:r>
            <a:r>
              <a:rPr lang="sv-SE" i="1" dirty="0"/>
              <a:t>. </a:t>
            </a:r>
            <a:endParaRPr lang="sv-SE" dirty="0"/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EFB79371-6060-2649-AADD-30B449007A5C}"/>
              </a:ext>
            </a:extLst>
          </p:cNvPr>
          <p:cNvSpPr txBox="1"/>
          <p:nvPr/>
        </p:nvSpPr>
        <p:spPr>
          <a:xfrm>
            <a:off x="141127" y="2139519"/>
            <a:ext cx="360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Antalet hörn bestämmer namnet. 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65E236F6-1F3C-D845-AB11-3E304354C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  <p:bldP spid="79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76847D9-FB7A-4148-9D04-C3CAF9A7E753}"/>
              </a:ext>
            </a:extLst>
          </p:cNvPr>
          <p:cNvSpPr txBox="1"/>
          <p:nvPr/>
        </p:nvSpPr>
        <p:spPr>
          <a:xfrm>
            <a:off x="3144322" y="422806"/>
            <a:ext cx="400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Månghörningar med egna namn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7F6168-D502-A341-8E30-6F3E0F96F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009" y="999258"/>
            <a:ext cx="5787736" cy="137897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C624319-CFB6-7C4B-AF8C-E6C7649DC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066" y="1132266"/>
            <a:ext cx="1207253" cy="79199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D03343E-4FBB-2A4D-9D1C-CABEFCEF5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430" y="1199255"/>
            <a:ext cx="1207253" cy="79199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59B8B82-6FBD-424E-A847-3B82E8030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751" y="1132266"/>
            <a:ext cx="974085" cy="79199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25F5F95-2764-774B-818F-45FFD5CBA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976" y="1132266"/>
            <a:ext cx="974085" cy="79199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29DA975-C091-A34C-8E18-BC5D0FD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76" y="1199254"/>
            <a:ext cx="965986" cy="79199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6CAA2AD-7DCD-924F-953F-A59A43EA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30" y="1924259"/>
            <a:ext cx="1058422" cy="30979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EC4B361-0194-6540-B8F0-30C201EB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861" y="1924259"/>
            <a:ext cx="1058422" cy="30979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DED9A9E-D452-AC46-AD86-E287D90B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843" y="1924259"/>
            <a:ext cx="1058422" cy="30979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B961BCA-A2BF-7445-87F9-1A456268C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95" y="1924258"/>
            <a:ext cx="720127" cy="30979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4314334-ED51-A14F-8F13-5DF4B116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343" y="1902371"/>
            <a:ext cx="720127" cy="30979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4305956-0E98-6340-AB4C-19A51CDDBFEE}"/>
              </a:ext>
            </a:extLst>
          </p:cNvPr>
          <p:cNvSpPr txBox="1"/>
          <p:nvPr/>
        </p:nvSpPr>
        <p:spPr>
          <a:xfrm>
            <a:off x="827539" y="2982267"/>
            <a:ext cx="826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parallellogram</a:t>
            </a:r>
            <a:r>
              <a:rPr lang="sv-SE" i="1" dirty="0"/>
              <a:t> </a:t>
            </a:r>
            <a:r>
              <a:rPr lang="sv-SE" dirty="0"/>
              <a:t>har fyra sidor. Sidorna mitt emot varandra är parallella och lika långa. Det innebär att de två vinklar som står mitt emot varandra är lika stora.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897BF39-3701-BA4B-BA42-B560521AC081}"/>
              </a:ext>
            </a:extLst>
          </p:cNvPr>
          <p:cNvSpPr txBox="1"/>
          <p:nvPr/>
        </p:nvSpPr>
        <p:spPr>
          <a:xfrm>
            <a:off x="828351" y="3813223"/>
            <a:ext cx="826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romb</a:t>
            </a:r>
            <a:r>
              <a:rPr lang="sv-SE" i="1" dirty="0"/>
              <a:t> </a:t>
            </a:r>
            <a:r>
              <a:rPr lang="sv-SE" dirty="0"/>
              <a:t>är en parallellogram där alla sidor är lika långa.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36201E3-E872-D54C-BCB3-416729043DBC}"/>
              </a:ext>
            </a:extLst>
          </p:cNvPr>
          <p:cNvSpPr txBox="1"/>
          <p:nvPr/>
        </p:nvSpPr>
        <p:spPr>
          <a:xfrm>
            <a:off x="827539" y="4420115"/>
            <a:ext cx="496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rektangel</a:t>
            </a:r>
            <a:r>
              <a:rPr lang="sv-SE" i="1" dirty="0"/>
              <a:t> </a:t>
            </a:r>
            <a:r>
              <a:rPr lang="sv-SE" dirty="0"/>
              <a:t>är en parallellogram med räta vinklar. En rät vinkel markeras med en </a:t>
            </a:r>
            <a:r>
              <a:rPr lang="sv-SE" i="1" dirty="0">
                <a:solidFill>
                  <a:srgbClr val="C00000"/>
                </a:solidFill>
              </a:rPr>
              <a:t>hake</a:t>
            </a:r>
            <a:r>
              <a:rPr lang="sv-SE" dirty="0"/>
              <a:t>. 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E4E55D4-D537-4548-B743-0E9B32BD8224}"/>
              </a:ext>
            </a:extLst>
          </p:cNvPr>
          <p:cNvSpPr txBox="1"/>
          <p:nvPr/>
        </p:nvSpPr>
        <p:spPr>
          <a:xfrm>
            <a:off x="827539" y="5290752"/>
            <a:ext cx="826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kvadrat</a:t>
            </a:r>
            <a:r>
              <a:rPr lang="sv-SE" i="1" dirty="0"/>
              <a:t> </a:t>
            </a:r>
            <a:r>
              <a:rPr lang="sv-SE" dirty="0"/>
              <a:t>är en parallellogram där alla sidor är lika långa. Alla vinklarna är räta. 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09FBC41-0381-784A-901E-7757DCD158F3}"/>
              </a:ext>
            </a:extLst>
          </p:cNvPr>
          <p:cNvSpPr txBox="1"/>
          <p:nvPr/>
        </p:nvSpPr>
        <p:spPr>
          <a:xfrm>
            <a:off x="827539" y="5989977"/>
            <a:ext cx="826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triangel </a:t>
            </a:r>
            <a:r>
              <a:rPr lang="sv-SE" dirty="0"/>
              <a:t>har tre sidor. 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EB6C6C01-3559-EA4F-BC56-A284AE95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F773873-0CBB-0A49-953E-6A9F4ADE32B3}"/>
              </a:ext>
            </a:extLst>
          </p:cNvPr>
          <p:cNvSpPr txBox="1"/>
          <p:nvPr/>
        </p:nvSpPr>
        <p:spPr>
          <a:xfrm>
            <a:off x="2770086" y="173115"/>
            <a:ext cx="400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Samband mellan månghörningar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7514F3-189A-1645-A6A8-B307CEF46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5" t="5446"/>
          <a:stretch/>
        </p:blipFill>
        <p:spPr>
          <a:xfrm>
            <a:off x="1514033" y="925274"/>
            <a:ext cx="5775409" cy="5759611"/>
          </a:xfrm>
          <a:prstGeom prst="ellipse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6DE06FE-8D17-BF4E-A735-0F0CE4042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01" y="1279994"/>
            <a:ext cx="1863727" cy="53094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0886E40-B764-264A-9654-6A921416D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302" y="1500258"/>
            <a:ext cx="1090555" cy="88575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8D155CF-64CF-CB49-9A90-1D4EE0276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53" y="1810939"/>
            <a:ext cx="1090813" cy="53221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8D13580-6DD2-9A4C-8427-848EE581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82516" y="1432394"/>
            <a:ext cx="788986" cy="91075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942180C-916F-CC48-A726-13076D0F7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381" y="3136813"/>
            <a:ext cx="1189420" cy="202166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0E451E5-C380-5844-84ED-08B88BA91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508" y="3271678"/>
            <a:ext cx="1147176" cy="194986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051B5C7-0AFE-F74E-813E-690271D6B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236" y="3282466"/>
            <a:ext cx="992604" cy="181699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38C9A5-012F-0E47-9437-EF87A025C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750" y="3502929"/>
            <a:ext cx="249898" cy="45744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A5D130-4EA8-F342-B51B-2E0B444D6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406B941-7E20-074E-812D-6313D5A51B02}"/>
              </a:ext>
            </a:extLst>
          </p:cNvPr>
          <p:cNvSpPr txBox="1"/>
          <p:nvPr/>
        </p:nvSpPr>
        <p:spPr>
          <a:xfrm>
            <a:off x="3328000" y="240471"/>
            <a:ext cx="276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Geometriska kroppar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15BD60C-B39F-A64B-90CB-945A66C812EB}"/>
              </a:ext>
            </a:extLst>
          </p:cNvPr>
          <p:cNvSpPr txBox="1"/>
          <p:nvPr/>
        </p:nvSpPr>
        <p:spPr>
          <a:xfrm>
            <a:off x="2548996" y="796518"/>
            <a:ext cx="449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månghörningar är figurer med två </a:t>
            </a:r>
            <a:r>
              <a:rPr lang="sv-SE" i="1" dirty="0">
                <a:solidFill>
                  <a:srgbClr val="C00000"/>
                </a:solidFill>
              </a:rPr>
              <a:t>dimensioner</a:t>
            </a:r>
            <a:r>
              <a:rPr lang="sv-SE" dirty="0"/>
              <a:t>. De breder ut sig i två riktningar.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6C4D06E-CBD6-D146-9CA2-19E2AAF18A30}"/>
              </a:ext>
            </a:extLst>
          </p:cNvPr>
          <p:cNvSpPr txBox="1"/>
          <p:nvPr/>
        </p:nvSpPr>
        <p:spPr>
          <a:xfrm>
            <a:off x="1440185" y="1652973"/>
            <a:ext cx="679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vi lägger till en tredje dimension får vi </a:t>
            </a:r>
            <a:r>
              <a:rPr lang="sv-SE" i="1" dirty="0">
                <a:solidFill>
                  <a:srgbClr val="C00000"/>
                </a:solidFill>
              </a:rPr>
              <a:t>geometriska kroppar</a:t>
            </a:r>
            <a:r>
              <a:rPr lang="sv-SE" dirty="0"/>
              <a:t>. 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E692897-ED89-D648-9C2E-B5409D9406BA}"/>
              </a:ext>
            </a:extLst>
          </p:cNvPr>
          <p:cNvSpPr txBox="1"/>
          <p:nvPr/>
        </p:nvSpPr>
        <p:spPr>
          <a:xfrm>
            <a:off x="2969915" y="2116314"/>
            <a:ext cx="360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Sådana breder ut sig i </a:t>
            </a:r>
            <a:r>
              <a:rPr lang="sv-SE" b="1" dirty="0">
                <a:solidFill>
                  <a:srgbClr val="C00000"/>
                </a:solidFill>
              </a:rPr>
              <a:t>tre </a:t>
            </a:r>
            <a:r>
              <a:rPr lang="sv-SE" dirty="0"/>
              <a:t>riktningar.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4C817F3-CCC4-E749-A211-2437CDDFCC5D}"/>
              </a:ext>
            </a:extLst>
          </p:cNvPr>
          <p:cNvSpPr txBox="1"/>
          <p:nvPr/>
        </p:nvSpPr>
        <p:spPr>
          <a:xfrm>
            <a:off x="2346714" y="3054118"/>
            <a:ext cx="517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Några geometriska kroppar har speciella namn.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A6D9936-24A4-9145-A8C2-C62E26FD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3" y="3668731"/>
            <a:ext cx="7857814" cy="186306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CDFBF59-F8E5-2140-BAC1-435982FE0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19" y="5166295"/>
            <a:ext cx="1035007" cy="25920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41F34B0-8C9F-2241-981C-1F7CB51D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315" y="5160660"/>
            <a:ext cx="1035007" cy="25920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7E10B03-2723-DB44-A9DA-01D1947E4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911" y="5202664"/>
            <a:ext cx="1035007" cy="25920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ADAD1D-ADA1-E940-8AE8-8CE388634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71" y="5202664"/>
            <a:ext cx="1035007" cy="25920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578D688-D69C-2146-9FA3-4D51EED4D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426" y="5188843"/>
            <a:ext cx="1035007" cy="25920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2BBA49A-A5F6-ED43-97D3-78E4AE95C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329" y="5166043"/>
            <a:ext cx="1035007" cy="25920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F8D62-E5B2-6C49-BF38-B31D82D6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7148" y="3929187"/>
            <a:ext cx="1347490" cy="111545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73396614-16AC-F54F-AE2A-CA524CFBA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61073" y="3929187"/>
            <a:ext cx="1347490" cy="111545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C169DD9-A691-2F43-9076-CDACABAF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546" y="3964566"/>
            <a:ext cx="1603977" cy="111545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27CDD5E-D363-6446-8F25-711677A9F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53938" y="3848549"/>
            <a:ext cx="1347491" cy="111545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9DBD468C-23B1-4D40-A320-D2052B54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37643" y="3860054"/>
            <a:ext cx="1475733" cy="118184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A5B57A72-0DFA-CE45-A187-40F114411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425" y="3917336"/>
            <a:ext cx="1214692" cy="120991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E8418EE-3E58-D544-8AFD-7FCCB9281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4263</TotalTime>
  <Words>232</Words>
  <Application>Microsoft Macintosh PowerPoint</Application>
  <PresentationFormat>Bildspel på skärmen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46</cp:revision>
  <dcterms:created xsi:type="dcterms:W3CDTF">2017-04-14T14:34:39Z</dcterms:created>
  <dcterms:modified xsi:type="dcterms:W3CDTF">2021-10-09T07:38:27Z</dcterms:modified>
</cp:coreProperties>
</file>