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33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49B10-031D-2143-B59D-1F3027FD43EC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7DF2C-7BE7-3C47-AE3E-4845420068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95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84DD8-3F8B-D848-9C98-A6609EC1BC0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91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84DD8-3F8B-D848-9C98-A6609EC1BC0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3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59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00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3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4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82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3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94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99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51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4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14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3B3B9-723E-6B45-8668-87FF20F948DD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8C8C-6622-9048-8405-82B455E658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0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91F29DB3-3867-224E-9873-D02EC02D5A0F}"/>
              </a:ext>
            </a:extLst>
          </p:cNvPr>
          <p:cNvSpPr/>
          <p:nvPr/>
        </p:nvSpPr>
        <p:spPr>
          <a:xfrm>
            <a:off x="374079" y="841627"/>
            <a:ext cx="8395855" cy="56703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B3A7597-2258-504B-BEF0-5A9F245D9FDE}"/>
              </a:ext>
            </a:extLst>
          </p:cNvPr>
          <p:cNvSpPr txBox="1"/>
          <p:nvPr/>
        </p:nvSpPr>
        <p:spPr>
          <a:xfrm>
            <a:off x="4246205" y="684194"/>
            <a:ext cx="924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7030A0"/>
                </a:solidFill>
              </a:rPr>
              <a:t>AKTIVITET</a:t>
            </a: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4149849" y="957480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</a:rPr>
              <a:t>Spegling</a:t>
            </a:r>
            <a:endParaRPr lang="sv-SE" sz="2000" dirty="0">
              <a:solidFill>
                <a:srgbClr val="8E2503"/>
              </a:solidFill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1453016" y="1344366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/>
              <a:t>Materiel:</a:t>
            </a: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888867" y="1690784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/>
              <a:t>Antal deltagare:</a:t>
            </a: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2285738" y="1693120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/>
              <a:t>1 – 2 </a:t>
            </a:r>
            <a:r>
              <a:rPr lang="sv-SE" sz="1600" dirty="0" err="1"/>
              <a:t>st</a:t>
            </a:r>
            <a:endParaRPr lang="sv-SE" sz="1600" dirty="0"/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2285737" y="1342402"/>
            <a:ext cx="4063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Spegel och aktivitetsblad 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538679" y="3200768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B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90CAA6-ADDC-8D4A-A6D7-0F75802E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65" y="180171"/>
            <a:ext cx="1161499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45B6E977-5F62-6F44-A46F-8B540F0DE007}"/>
              </a:ext>
            </a:extLst>
          </p:cNvPr>
          <p:cNvSpPr/>
          <p:nvPr/>
        </p:nvSpPr>
        <p:spPr>
          <a:xfrm>
            <a:off x="534368" y="4439082"/>
            <a:ext cx="343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C</a:t>
            </a:r>
            <a:endParaRPr lang="sv-SE" sz="16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B4990C3-25F9-3D44-9C29-0D14C8B3F652}"/>
              </a:ext>
            </a:extLst>
          </p:cNvPr>
          <p:cNvSpPr/>
          <p:nvPr/>
        </p:nvSpPr>
        <p:spPr>
          <a:xfrm>
            <a:off x="534369" y="5734148"/>
            <a:ext cx="329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D</a:t>
            </a:r>
            <a:endParaRPr lang="sv-SE" sz="1600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568501F-C543-C248-90F9-1FA50C1C8B9E}"/>
              </a:ext>
            </a:extLst>
          </p:cNvPr>
          <p:cNvSpPr/>
          <p:nvPr/>
        </p:nvSpPr>
        <p:spPr>
          <a:xfrm>
            <a:off x="874235" y="5738628"/>
            <a:ext cx="6551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Bokstaven N blir ju en ny bokstav när du speglar som du gjorde ovan. </a:t>
            </a:r>
          </a:p>
          <a:p>
            <a:r>
              <a:rPr lang="sv-SE" sz="1600" dirty="0"/>
              <a:t>Kan du komma på någon annan bokstav som kan speglas till en ny?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9F38D22-8A57-EB4B-8523-C93EEC296F34}"/>
              </a:ext>
            </a:extLst>
          </p:cNvPr>
          <p:cNvSpPr/>
          <p:nvPr/>
        </p:nvSpPr>
        <p:spPr>
          <a:xfrm>
            <a:off x="198783" y="141787"/>
            <a:ext cx="8831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4.3				           	     Spegling och symmetri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9F0CF9B-A659-2E43-A406-957C7DC0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279" y="984966"/>
            <a:ext cx="1451516" cy="1067457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9A31CFBF-742B-6A45-8684-8642A110B47B}"/>
              </a:ext>
            </a:extLst>
          </p:cNvPr>
          <p:cNvGrpSpPr/>
          <p:nvPr/>
        </p:nvGrpSpPr>
        <p:grpSpPr>
          <a:xfrm>
            <a:off x="874773" y="3016780"/>
            <a:ext cx="7392203" cy="1198855"/>
            <a:chOff x="2398769" y="3016769"/>
            <a:chExt cx="7392202" cy="1198855"/>
          </a:xfrm>
        </p:grpSpPr>
        <p:sp>
          <p:nvSpPr>
            <p:cNvPr id="196" name="Rektangel 195">
              <a:extLst>
                <a:ext uri="{FF2B5EF4-FFF2-40B4-BE49-F238E27FC236}">
                  <a16:creationId xmlns:a16="http://schemas.microsoft.com/office/drawing/2014/main" id="{87EE022D-06D0-8A47-921E-5120334FFB32}"/>
                </a:ext>
              </a:extLst>
            </p:cNvPr>
            <p:cNvSpPr/>
            <p:nvPr/>
          </p:nvSpPr>
          <p:spPr>
            <a:xfrm>
              <a:off x="2398769" y="3225970"/>
              <a:ext cx="45225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Hur tror du spegelbilden ser ut för följande bokstäver om du håller spegeln på spegellinjen? Tänk efter först vad du tror och prova sen.</a:t>
              </a: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9854C548-521F-F84B-A1F6-92D32DB7D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3604" y="3016769"/>
              <a:ext cx="2757367" cy="1198855"/>
            </a:xfrm>
            <a:prstGeom prst="rect">
              <a:avLst/>
            </a:prstGeom>
          </p:spPr>
        </p:pic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268126B-8462-D04D-B51C-CCC11CB3FF1C}"/>
              </a:ext>
            </a:extLst>
          </p:cNvPr>
          <p:cNvGrpSpPr/>
          <p:nvPr/>
        </p:nvGrpSpPr>
        <p:grpSpPr>
          <a:xfrm>
            <a:off x="874235" y="4425229"/>
            <a:ext cx="7392736" cy="1151983"/>
            <a:chOff x="2398235" y="4425224"/>
            <a:chExt cx="7392736" cy="1151983"/>
          </a:xfrm>
        </p:grpSpPr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B5F98AB9-E8EC-194D-BB84-F3A031C7229C}"/>
                </a:ext>
              </a:extLst>
            </p:cNvPr>
            <p:cNvSpPr/>
            <p:nvPr/>
          </p:nvSpPr>
          <p:spPr>
            <a:xfrm>
              <a:off x="2398235" y="4429249"/>
              <a:ext cx="455851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Nu låter vi </a:t>
              </a:r>
              <a:r>
                <a:rPr lang="sv-SE" sz="1600" dirty="0" err="1"/>
                <a:t>speglinglinjen</a:t>
              </a:r>
              <a:r>
                <a:rPr lang="sv-SE" sz="1600" dirty="0"/>
                <a:t> gå lodrätt genom mitten av några bokstäver. Spegelbilden tillsammans med den del av bokstaven du ser bildar en bokstav. Vilken? Tänk efter först och prova sen.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50C1555-5F3B-3E4E-9155-C6274A5B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8712" y="4425224"/>
              <a:ext cx="2562259" cy="1151983"/>
            </a:xfrm>
            <a:prstGeom prst="rect">
              <a:avLst/>
            </a:prstGeom>
          </p:spPr>
        </p:pic>
      </p:grp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534364" y="2358366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A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AEEAEB9F-C942-B342-80AB-CE54552D8B02}"/>
              </a:ext>
            </a:extLst>
          </p:cNvPr>
          <p:cNvGrpSpPr/>
          <p:nvPr/>
        </p:nvGrpSpPr>
        <p:grpSpPr>
          <a:xfrm>
            <a:off x="864860" y="2271867"/>
            <a:ext cx="7466699" cy="671267"/>
            <a:chOff x="2388854" y="2271870"/>
            <a:chExt cx="7466699" cy="671267"/>
          </a:xfrm>
        </p:grpSpPr>
        <p:sp>
          <p:nvSpPr>
            <p:cNvPr id="167" name="Rektangel 166">
              <a:extLst>
                <a:ext uri="{FF2B5EF4-FFF2-40B4-BE49-F238E27FC236}">
                  <a16:creationId xmlns:a16="http://schemas.microsoft.com/office/drawing/2014/main" id="{37C45AF0-A923-FE44-93FF-6342417BAC5F}"/>
                </a:ext>
              </a:extLst>
            </p:cNvPr>
            <p:cNvSpPr/>
            <p:nvPr/>
          </p:nvSpPr>
          <p:spPr>
            <a:xfrm>
              <a:off x="2388854" y="2358362"/>
              <a:ext cx="41579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Placera spegeln vågrätt på speglingslinjen. Spegla bokstäverna. Hur ser spegelbilden ut? 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FE95137-F07B-0749-861C-BDA75C47C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956751" y="2271870"/>
              <a:ext cx="2898802" cy="630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  <p:bldP spid="163" grpId="0"/>
      <p:bldP spid="195" grpId="0"/>
      <p:bldP spid="44" grpId="0"/>
      <p:bldP spid="46" grpId="0"/>
      <p:bldP spid="47" grpId="0"/>
      <p:bldP spid="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D02481D1-CAB7-904F-9662-F947D516ACD1}"/>
              </a:ext>
            </a:extLst>
          </p:cNvPr>
          <p:cNvSpPr txBox="1"/>
          <p:nvPr/>
        </p:nvSpPr>
        <p:spPr>
          <a:xfrm>
            <a:off x="3895872" y="329956"/>
            <a:ext cx="121898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Spegling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4E85A59-3530-764D-AC3B-581347BC17A2}"/>
              </a:ext>
            </a:extLst>
          </p:cNvPr>
          <p:cNvGrpSpPr/>
          <p:nvPr/>
        </p:nvGrpSpPr>
        <p:grpSpPr>
          <a:xfrm>
            <a:off x="453787" y="732733"/>
            <a:ext cx="8441695" cy="1565575"/>
            <a:chOff x="1676400" y="1008390"/>
            <a:chExt cx="8441695" cy="1565575"/>
          </a:xfrm>
        </p:grpSpPr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88EB4AB7-C378-7D40-9793-3FAF03AE1FA9}"/>
                </a:ext>
              </a:extLst>
            </p:cNvPr>
            <p:cNvSpPr txBox="1"/>
            <p:nvPr/>
          </p:nvSpPr>
          <p:spPr>
            <a:xfrm>
              <a:off x="1676400" y="1441307"/>
              <a:ext cx="6190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Vid spegling i en vanlig spegel blir bilden lika stor som originalet. Den enda skillnaden är att höger och vänster bytt plats. 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A3340DDC-839E-7541-AA5B-CAFACFD7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1589" y="1008390"/>
              <a:ext cx="2026506" cy="1565575"/>
            </a:xfrm>
            <a:prstGeom prst="rect">
              <a:avLst/>
            </a:prstGeom>
          </p:spPr>
        </p:pic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A8471A1-D867-FA4D-A508-A423A0ED8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7698"/>
          <a:stretch/>
        </p:blipFill>
        <p:spPr>
          <a:xfrm>
            <a:off x="2083511" y="3735389"/>
            <a:ext cx="1710007" cy="280668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30C9AFD-0A94-9F4C-8570-D6B35EB02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163" y="3792515"/>
            <a:ext cx="380776" cy="281861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ED2161E-ABED-D94D-9A1B-CAE9B32EB3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18484" t="4093" r="1846" b="26019"/>
          <a:stretch/>
        </p:blipFill>
        <p:spPr>
          <a:xfrm>
            <a:off x="2427212" y="3864057"/>
            <a:ext cx="1335341" cy="1993107"/>
          </a:xfrm>
          <a:prstGeom prst="rect">
            <a:avLst/>
          </a:prstGeom>
        </p:spPr>
      </p:pic>
      <p:grpSp>
        <p:nvGrpSpPr>
          <p:cNvPr id="19" name="Grupp 18">
            <a:extLst>
              <a:ext uri="{FF2B5EF4-FFF2-40B4-BE49-F238E27FC236}">
                <a16:creationId xmlns:a16="http://schemas.microsoft.com/office/drawing/2014/main" id="{9EFF1E48-8153-CA4C-8175-1B7C84EEEAF8}"/>
              </a:ext>
            </a:extLst>
          </p:cNvPr>
          <p:cNvGrpSpPr/>
          <p:nvPr/>
        </p:nvGrpSpPr>
        <p:grpSpPr>
          <a:xfrm>
            <a:off x="3793516" y="4106522"/>
            <a:ext cx="1271805" cy="2032031"/>
            <a:chOff x="5306080" y="3717894"/>
            <a:chExt cx="1271805" cy="2032031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32B2C516-5394-8C44-966E-51752AD83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</a:blip>
            <a:srcRect l="4005" t="9656" r="15124" b="15833"/>
            <a:stretch/>
          </p:blipFill>
          <p:spPr>
            <a:xfrm>
              <a:off x="5306080" y="3717894"/>
              <a:ext cx="1271805" cy="2032031"/>
            </a:xfrm>
            <a:prstGeom prst="rect">
              <a:avLst/>
            </a:prstGeom>
          </p:spPr>
        </p:pic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63717730-F988-7041-B5C1-69251EA2C7F2}"/>
                </a:ext>
              </a:extLst>
            </p:cNvPr>
            <p:cNvSpPr/>
            <p:nvPr/>
          </p:nvSpPr>
          <p:spPr>
            <a:xfrm rot="1204783">
              <a:off x="6196140" y="3900665"/>
              <a:ext cx="342838" cy="184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B026354-BE14-4F42-B59D-5FB6EF7787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4005" t="9656" b="15833"/>
          <a:stretch/>
        </p:blipFill>
        <p:spPr>
          <a:xfrm>
            <a:off x="3793511" y="4105259"/>
            <a:ext cx="1509660" cy="2032031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BA88A752-5A74-C748-BC33-98BD16697FD3}"/>
              </a:ext>
            </a:extLst>
          </p:cNvPr>
          <p:cNvSpPr txBox="1"/>
          <p:nvPr/>
        </p:nvSpPr>
        <p:spPr>
          <a:xfrm>
            <a:off x="371666" y="3646993"/>
            <a:ext cx="272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På vänster sida om </a:t>
            </a:r>
            <a:r>
              <a:rPr lang="sv-SE" sz="1400" i="1" dirty="0">
                <a:solidFill>
                  <a:srgbClr val="C00000"/>
                </a:solidFill>
              </a:rPr>
              <a:t>speglingslinjen </a:t>
            </a:r>
            <a:r>
              <a:rPr lang="sv-SE" sz="1400" dirty="0"/>
              <a:t>(spegeln) finns sträckan </a:t>
            </a:r>
            <a:r>
              <a:rPr lang="sv-SE" sz="1400" b="1" i="1" dirty="0"/>
              <a:t>AB</a:t>
            </a:r>
            <a:r>
              <a:rPr lang="sv-SE" sz="1400" b="1" dirty="0"/>
              <a:t>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D4CC0AB-63D0-FC4C-A6B3-46DD01915942}"/>
              </a:ext>
            </a:extLst>
          </p:cNvPr>
          <p:cNvSpPr txBox="1"/>
          <p:nvPr/>
        </p:nvSpPr>
        <p:spPr>
          <a:xfrm>
            <a:off x="371666" y="4566696"/>
            <a:ext cx="21301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Om vi ska </a:t>
            </a:r>
            <a:r>
              <a:rPr lang="sv-SE" sz="1400" i="1" dirty="0"/>
              <a:t>konstruera </a:t>
            </a:r>
            <a:r>
              <a:rPr lang="sv-SE" sz="1400" dirty="0"/>
              <a:t>en </a:t>
            </a:r>
            <a:r>
              <a:rPr lang="sv-SE" sz="1400" i="1" dirty="0"/>
              <a:t>spegelbild </a:t>
            </a:r>
            <a:r>
              <a:rPr lang="sv-SE" sz="1400" dirty="0"/>
              <a:t>av sträckan </a:t>
            </a:r>
            <a:r>
              <a:rPr lang="sv-SE" sz="1400" b="1" i="1" dirty="0"/>
              <a:t>AB</a:t>
            </a:r>
            <a:r>
              <a:rPr lang="sv-SE" sz="1400" i="1" dirty="0"/>
              <a:t> </a:t>
            </a:r>
            <a:r>
              <a:rPr lang="sv-SE" sz="1400" dirty="0">
                <a:solidFill>
                  <a:srgbClr val="C00000"/>
                </a:solidFill>
              </a:rPr>
              <a:t>mäter vi det vinkelräta </a:t>
            </a:r>
            <a:r>
              <a:rPr lang="sv-SE" sz="1400" dirty="0"/>
              <a:t>avståndet </a:t>
            </a:r>
            <a:r>
              <a:rPr lang="sv-SE" sz="1400" dirty="0">
                <a:solidFill>
                  <a:srgbClr val="C00000"/>
                </a:solidFill>
              </a:rPr>
              <a:t>från speglingslinjen</a:t>
            </a:r>
            <a:r>
              <a:rPr lang="sv-SE" sz="1400" dirty="0"/>
              <a:t> till </a:t>
            </a:r>
            <a:r>
              <a:rPr lang="sv-SE" sz="1400" b="1" i="1" dirty="0"/>
              <a:t>A</a:t>
            </a:r>
            <a:r>
              <a:rPr lang="sv-SE" sz="1400" i="1" dirty="0"/>
              <a:t> </a:t>
            </a:r>
            <a:r>
              <a:rPr lang="sv-SE" sz="1400" dirty="0"/>
              <a:t>och </a:t>
            </a:r>
            <a:r>
              <a:rPr lang="sv-SE" sz="1400" b="1" i="1" dirty="0"/>
              <a:t>B</a:t>
            </a:r>
            <a:r>
              <a:rPr lang="sv-SE" sz="1400" dirty="0"/>
              <a:t>. 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D1961B9-86FF-B048-BABD-1DA7079405E6}"/>
              </a:ext>
            </a:extLst>
          </p:cNvPr>
          <p:cNvSpPr txBox="1"/>
          <p:nvPr/>
        </p:nvSpPr>
        <p:spPr>
          <a:xfrm>
            <a:off x="5675144" y="4203869"/>
            <a:ext cx="288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Sedan </a:t>
            </a:r>
            <a:r>
              <a:rPr lang="sv-SE" sz="1400" dirty="0">
                <a:solidFill>
                  <a:srgbClr val="C00000"/>
                </a:solidFill>
              </a:rPr>
              <a:t>sätter vi ut</a:t>
            </a:r>
            <a:r>
              <a:rPr lang="sv-SE" sz="1400" dirty="0"/>
              <a:t> punkten </a:t>
            </a:r>
            <a:r>
              <a:rPr lang="sv-SE" sz="1400" b="1" i="1" dirty="0"/>
              <a:t>A</a:t>
            </a:r>
            <a:r>
              <a:rPr lang="sv-SE" sz="1400" b="1" baseline="-25000" dirty="0"/>
              <a:t>1</a:t>
            </a:r>
            <a:r>
              <a:rPr lang="sv-SE" sz="1400" dirty="0"/>
              <a:t> och </a:t>
            </a:r>
            <a:r>
              <a:rPr lang="sv-SE" sz="1400" b="1" i="1" dirty="0"/>
              <a:t>B</a:t>
            </a:r>
            <a:r>
              <a:rPr lang="sv-SE" sz="1400" b="1" baseline="-25000" dirty="0"/>
              <a:t>1</a:t>
            </a:r>
            <a:r>
              <a:rPr lang="sv-SE" sz="1400" i="1" dirty="0"/>
              <a:t> </a:t>
            </a:r>
            <a:r>
              <a:rPr lang="sv-SE" sz="1400" dirty="0"/>
              <a:t>på andra sidan speglingslinjen.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938A5A5-CC6D-934F-A37B-A5CDD4215D1F}"/>
              </a:ext>
            </a:extLst>
          </p:cNvPr>
          <p:cNvSpPr txBox="1"/>
          <p:nvPr/>
        </p:nvSpPr>
        <p:spPr>
          <a:xfrm>
            <a:off x="5705173" y="4828944"/>
            <a:ext cx="208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Till sist </a:t>
            </a:r>
            <a:r>
              <a:rPr lang="sv-SE" sz="1400" dirty="0">
                <a:solidFill>
                  <a:srgbClr val="C00000"/>
                </a:solidFill>
              </a:rPr>
              <a:t>binder</a:t>
            </a:r>
            <a:r>
              <a:rPr lang="sv-SE" sz="1400" dirty="0"/>
              <a:t> vi </a:t>
            </a:r>
            <a:r>
              <a:rPr lang="sv-SE" sz="1400" dirty="0">
                <a:solidFill>
                  <a:srgbClr val="C00000"/>
                </a:solidFill>
              </a:rPr>
              <a:t>samman </a:t>
            </a:r>
            <a:r>
              <a:rPr lang="sv-SE" sz="1400" dirty="0"/>
              <a:t>punkterna </a:t>
            </a:r>
            <a:r>
              <a:rPr lang="sv-SE" sz="1400" b="1" i="1" dirty="0"/>
              <a:t>A</a:t>
            </a:r>
            <a:r>
              <a:rPr lang="sv-SE" sz="1400" b="1" baseline="-25000" dirty="0"/>
              <a:t>1</a:t>
            </a:r>
            <a:r>
              <a:rPr lang="sv-SE" sz="1400" dirty="0"/>
              <a:t> och </a:t>
            </a:r>
            <a:r>
              <a:rPr lang="sv-SE" sz="1400" b="1" i="1" dirty="0"/>
              <a:t>B</a:t>
            </a:r>
            <a:r>
              <a:rPr lang="sv-SE" sz="1400" b="1" baseline="-25000" dirty="0"/>
              <a:t>1</a:t>
            </a:r>
            <a:r>
              <a:rPr lang="sv-SE" sz="1400" dirty="0"/>
              <a:t> 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FC4CFA7-598C-744A-B6F1-3277FF8ACA7F}"/>
              </a:ext>
            </a:extLst>
          </p:cNvPr>
          <p:cNvSpPr txBox="1"/>
          <p:nvPr/>
        </p:nvSpPr>
        <p:spPr>
          <a:xfrm>
            <a:off x="4807677" y="6239145"/>
            <a:ext cx="4140180" cy="338554"/>
          </a:xfrm>
          <a:prstGeom prst="rect">
            <a:avLst/>
          </a:prstGeom>
          <a:noFill/>
          <a:ln w="28575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/>
              <a:t>Sträckan </a:t>
            </a:r>
            <a:r>
              <a:rPr lang="sv-SE" sz="1600" b="1" i="1" dirty="0"/>
              <a:t>A</a:t>
            </a:r>
            <a:r>
              <a:rPr lang="sv-SE" sz="1600" b="1" baseline="-25000" dirty="0"/>
              <a:t>1</a:t>
            </a:r>
            <a:r>
              <a:rPr lang="sv-SE" sz="1600" b="1" i="1" dirty="0"/>
              <a:t>B</a:t>
            </a:r>
            <a:r>
              <a:rPr lang="sv-SE" sz="1600" b="1" baseline="-25000" dirty="0"/>
              <a:t>1</a:t>
            </a:r>
            <a:r>
              <a:rPr lang="sv-SE" sz="1600" dirty="0"/>
              <a:t> är en </a:t>
            </a:r>
            <a:r>
              <a:rPr lang="sv-SE" sz="1600" dirty="0">
                <a:solidFill>
                  <a:srgbClr val="C00000"/>
                </a:solidFill>
              </a:rPr>
              <a:t>spegelbild</a:t>
            </a:r>
            <a:r>
              <a:rPr lang="sv-SE" sz="1600" dirty="0"/>
              <a:t> av sträckan </a:t>
            </a:r>
            <a:r>
              <a:rPr lang="sv-SE" sz="1600" b="1" i="1" dirty="0"/>
              <a:t>AB</a:t>
            </a:r>
            <a:r>
              <a:rPr lang="sv-SE" sz="1600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10931C4-8338-4944-9C5E-5554EFD82DED}"/>
              </a:ext>
            </a:extLst>
          </p:cNvPr>
          <p:cNvSpPr/>
          <p:nvPr/>
        </p:nvSpPr>
        <p:spPr>
          <a:xfrm rot="17484427">
            <a:off x="4110353" y="5038720"/>
            <a:ext cx="1437795" cy="1036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723E8AD-02E1-8543-A8CC-5F949C490583}"/>
              </a:ext>
            </a:extLst>
          </p:cNvPr>
          <p:cNvSpPr txBox="1"/>
          <p:nvPr/>
        </p:nvSpPr>
        <p:spPr>
          <a:xfrm>
            <a:off x="322973" y="6086294"/>
            <a:ext cx="272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Sedan ritar vi ut lika långa sträckor på andra sidan av speglingslinjen.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84C6751-895F-A644-971B-1145E175C30D}"/>
              </a:ext>
            </a:extLst>
          </p:cNvPr>
          <p:cNvGrpSpPr/>
          <p:nvPr/>
        </p:nvGrpSpPr>
        <p:grpSpPr>
          <a:xfrm>
            <a:off x="3050715" y="3196819"/>
            <a:ext cx="1485588" cy="667240"/>
            <a:chOff x="6585150" y="4017045"/>
            <a:chExt cx="1485588" cy="667238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7305D226-4B9D-0A40-BB0E-7F0053D48BF7}"/>
                </a:ext>
              </a:extLst>
            </p:cNvPr>
            <p:cNvSpPr txBox="1"/>
            <p:nvPr/>
          </p:nvSpPr>
          <p:spPr>
            <a:xfrm>
              <a:off x="6585150" y="4017045"/>
              <a:ext cx="1485588" cy="369331"/>
            </a:xfrm>
            <a:prstGeom prst="rect">
              <a:avLst/>
            </a:prstGeom>
            <a:noFill/>
            <a:ln w="19050">
              <a:solidFill>
                <a:srgbClr val="A6000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i="1" dirty="0"/>
                <a:t>Speglingslinje</a:t>
              </a:r>
              <a:endParaRPr lang="sv-SE" b="1" dirty="0">
                <a:solidFill>
                  <a:srgbClr val="9E0204"/>
                </a:solidFill>
              </a:endParaRPr>
            </a:p>
          </p:txBody>
        </p: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21B41707-7783-1D46-943E-57CABB607A01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82" y="4386377"/>
              <a:ext cx="90601" cy="297906"/>
            </a:xfrm>
            <a:prstGeom prst="straightConnector1">
              <a:avLst/>
            </a:prstGeom>
            <a:ln w="19050">
              <a:solidFill>
                <a:srgbClr val="A6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6AD96368-5DB8-D847-B7B2-C9BFEFD52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7065" y="329963"/>
            <a:ext cx="1161499" cy="384895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14220290-A4F5-1048-884C-E1C16F0381DC}"/>
              </a:ext>
            </a:extLst>
          </p:cNvPr>
          <p:cNvSpPr txBox="1"/>
          <p:nvPr/>
        </p:nvSpPr>
        <p:spPr>
          <a:xfrm>
            <a:off x="499085" y="2347244"/>
            <a:ext cx="610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kan konstruera (skapa) spegelbilder – var de finns och hur de ser ut. Låt oss som exempel rita spegelbilden av en sträcka </a:t>
            </a:r>
            <a:r>
              <a:rPr lang="sv-SE" b="1" i="1" dirty="0"/>
              <a:t>AB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437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5" grpId="1" animBg="1"/>
      <p:bldP spid="26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7489D52-6489-2941-807F-1FCD88BEFCFD}"/>
              </a:ext>
            </a:extLst>
          </p:cNvPr>
          <p:cNvSpPr txBox="1"/>
          <p:nvPr/>
        </p:nvSpPr>
        <p:spPr>
          <a:xfrm>
            <a:off x="4130502" y="146085"/>
            <a:ext cx="13023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Symmetri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C00D9B9-D450-2E48-954E-3C4B6131020F}"/>
              </a:ext>
            </a:extLst>
          </p:cNvPr>
          <p:cNvSpPr txBox="1"/>
          <p:nvPr/>
        </p:nvSpPr>
        <p:spPr>
          <a:xfrm>
            <a:off x="131267" y="988051"/>
            <a:ext cx="25234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speglar en figur som nästan ser ut som ett  </a:t>
            </a:r>
            <a:r>
              <a:rPr lang="sv-SE" sz="2000" b="1" dirty="0"/>
              <a:t>V</a:t>
            </a:r>
            <a:r>
              <a:rPr lang="sv-SE" dirty="0"/>
              <a:t>. 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A261586-BABA-E74F-AC7E-2A0AC44DCFAD}"/>
              </a:ext>
            </a:extLst>
          </p:cNvPr>
          <p:cNvSpPr txBox="1"/>
          <p:nvPr/>
        </p:nvSpPr>
        <p:spPr>
          <a:xfrm>
            <a:off x="6137324" y="813995"/>
            <a:ext cx="2884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Vi ser då att spegelbilden tillsammans med den </a:t>
            </a:r>
            <a:r>
              <a:rPr lang="sv-SE" sz="1600" dirty="0" err="1"/>
              <a:t>ursprun-gliga</a:t>
            </a:r>
            <a:r>
              <a:rPr lang="sv-SE" sz="1600" dirty="0"/>
              <a:t> bilden bildar bokstaven </a:t>
            </a:r>
            <a:r>
              <a:rPr lang="sv-SE" b="1" dirty="0"/>
              <a:t>W</a:t>
            </a:r>
            <a:r>
              <a:rPr lang="sv-SE" sz="1600" dirty="0"/>
              <a:t>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177F44D-F377-AC4C-AB34-19884A631FE6}"/>
              </a:ext>
            </a:extLst>
          </p:cNvPr>
          <p:cNvSpPr txBox="1"/>
          <p:nvPr/>
        </p:nvSpPr>
        <p:spPr>
          <a:xfrm>
            <a:off x="2062123" y="2079688"/>
            <a:ext cx="543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Man säger då att bokstaven </a:t>
            </a:r>
            <a:r>
              <a:rPr lang="sv-SE" sz="2400" b="1" dirty="0"/>
              <a:t>W</a:t>
            </a:r>
            <a:r>
              <a:rPr lang="sv-SE" dirty="0"/>
              <a:t> är </a:t>
            </a:r>
            <a:r>
              <a:rPr lang="sv-SE" i="1" dirty="0">
                <a:solidFill>
                  <a:srgbClr val="C00000"/>
                </a:solidFill>
              </a:rPr>
              <a:t>symmetrisk</a:t>
            </a:r>
            <a:r>
              <a:rPr lang="sv-SE" i="1" dirty="0"/>
              <a:t> </a:t>
            </a:r>
            <a:r>
              <a:rPr lang="sv-SE" dirty="0"/>
              <a:t>och den linje som är vår speglingslinje kallas </a:t>
            </a:r>
            <a:r>
              <a:rPr lang="sv-SE" i="1" dirty="0">
                <a:solidFill>
                  <a:srgbClr val="C00000"/>
                </a:solidFill>
              </a:rPr>
              <a:t>symmetrilinje</a:t>
            </a:r>
            <a:r>
              <a:rPr lang="sv-SE" dirty="0"/>
              <a:t>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5B73381-523B-DE45-9044-C426AFBDF1CE}"/>
              </a:ext>
            </a:extLst>
          </p:cNvPr>
          <p:cNvSpPr txBox="1"/>
          <p:nvPr/>
        </p:nvSpPr>
        <p:spPr>
          <a:xfrm>
            <a:off x="968873" y="2933065"/>
            <a:ext cx="794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du placerar en spegel på symmetrilinjen i en symmetrisk figur ser du i spegeln en bild som är identisk med det som speglas, förutom att den är spegelvänd.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E4D8A995-359C-3B4C-A6B8-06A2F909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197" y="204976"/>
            <a:ext cx="1161499" cy="384895"/>
          </a:xfrm>
          <a:prstGeom prst="rect">
            <a:avLst/>
          </a:prstGeom>
        </p:spPr>
      </p:pic>
      <p:grpSp>
        <p:nvGrpSpPr>
          <p:cNvPr id="38" name="Grupp 37">
            <a:extLst>
              <a:ext uri="{FF2B5EF4-FFF2-40B4-BE49-F238E27FC236}">
                <a16:creationId xmlns:a16="http://schemas.microsoft.com/office/drawing/2014/main" id="{C96609D1-DBEA-7243-B865-41FDF393D65C}"/>
              </a:ext>
            </a:extLst>
          </p:cNvPr>
          <p:cNvGrpSpPr/>
          <p:nvPr/>
        </p:nvGrpSpPr>
        <p:grpSpPr>
          <a:xfrm>
            <a:off x="3590564" y="757319"/>
            <a:ext cx="1345320" cy="1321636"/>
            <a:chOff x="5114564" y="1439244"/>
            <a:chExt cx="1345320" cy="1321636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F7CDF82-68A6-5D43-A67F-5CA579AF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4564" y="1469812"/>
              <a:ext cx="1139770" cy="1177404"/>
            </a:xfrm>
            <a:prstGeom prst="rect">
              <a:avLst/>
            </a:prstGeom>
          </p:spPr>
        </p:pic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6819B2FC-233C-6346-A82A-DC885CF06AD0}"/>
                </a:ext>
              </a:extLst>
            </p:cNvPr>
            <p:cNvGrpSpPr/>
            <p:nvPr/>
          </p:nvGrpSpPr>
          <p:grpSpPr>
            <a:xfrm>
              <a:off x="5982899" y="1439244"/>
              <a:ext cx="476985" cy="1321636"/>
              <a:chOff x="5362469" y="1415998"/>
              <a:chExt cx="476985" cy="1321636"/>
            </a:xfrm>
          </p:grpSpPr>
          <p:pic>
            <p:nvPicPr>
              <p:cNvPr id="5" name="Bildobjekt 4">
                <a:extLst>
                  <a:ext uri="{FF2B5EF4-FFF2-40B4-BE49-F238E27FC236}">
                    <a16:creationId xmlns:a16="http://schemas.microsoft.com/office/drawing/2014/main" id="{A6DFA91B-A095-7B49-A5A7-3F686408B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4757">
                <a:off x="5362469" y="1620034"/>
                <a:ext cx="476985" cy="11176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01EF3BE6-CA13-364F-A304-CB89CEE6B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801360" flipH="1">
                <a:off x="5518618" y="1316148"/>
                <a:ext cx="104092" cy="30379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D0365D5-43D5-3C4E-A8FE-49C66B4A9400}"/>
              </a:ext>
            </a:extLst>
          </p:cNvPr>
          <p:cNvGrpSpPr/>
          <p:nvPr/>
        </p:nvGrpSpPr>
        <p:grpSpPr>
          <a:xfrm>
            <a:off x="4697391" y="757635"/>
            <a:ext cx="1286152" cy="1321636"/>
            <a:chOff x="5173732" y="1439244"/>
            <a:chExt cx="1286152" cy="1321636"/>
          </a:xfrm>
        </p:grpSpPr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282E3766-E24B-D447-98C4-3A9AE320F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92"/>
            <a:stretch/>
          </p:blipFill>
          <p:spPr>
            <a:xfrm>
              <a:off x="5173732" y="1469812"/>
              <a:ext cx="1080601" cy="1177404"/>
            </a:xfrm>
            <a:prstGeom prst="rect">
              <a:avLst/>
            </a:prstGeom>
          </p:spPr>
        </p:pic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AF76CB57-D62B-CD47-9BFC-826FEFED75CE}"/>
                </a:ext>
              </a:extLst>
            </p:cNvPr>
            <p:cNvGrpSpPr/>
            <p:nvPr/>
          </p:nvGrpSpPr>
          <p:grpSpPr>
            <a:xfrm>
              <a:off x="5982899" y="1439244"/>
              <a:ext cx="476985" cy="1321636"/>
              <a:chOff x="5362469" y="1415998"/>
              <a:chExt cx="476985" cy="1321636"/>
            </a:xfrm>
          </p:grpSpPr>
          <p:pic>
            <p:nvPicPr>
              <p:cNvPr id="42" name="Bildobjekt 41">
                <a:extLst>
                  <a:ext uri="{FF2B5EF4-FFF2-40B4-BE49-F238E27FC236}">
                    <a16:creationId xmlns:a16="http://schemas.microsoft.com/office/drawing/2014/main" id="{BED40F9B-DDA5-BA41-8546-8E59D2AD7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4757">
                <a:off x="5362469" y="1620034"/>
                <a:ext cx="476985" cy="11176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Bildobjekt 42">
                <a:extLst>
                  <a:ext uri="{FF2B5EF4-FFF2-40B4-BE49-F238E27FC236}">
                    <a16:creationId xmlns:a16="http://schemas.microsoft.com/office/drawing/2014/main" id="{D65D2B43-D872-D743-BCF5-5889F8443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801360" flipH="1">
                <a:off x="5518618" y="1316148"/>
                <a:ext cx="104092" cy="30379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5784251D-5F7D-1342-9E62-042368BEE67A}"/>
              </a:ext>
            </a:extLst>
          </p:cNvPr>
          <p:cNvGrpSpPr/>
          <p:nvPr/>
        </p:nvGrpSpPr>
        <p:grpSpPr>
          <a:xfrm>
            <a:off x="4699297" y="589871"/>
            <a:ext cx="0" cy="1405503"/>
            <a:chOff x="6223297" y="1271790"/>
            <a:chExt cx="0" cy="1405503"/>
          </a:xfrm>
        </p:grpSpPr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C0E28B31-60FA-0C4F-A2E7-6EB6BB59D490}"/>
                </a:ext>
              </a:extLst>
            </p:cNvPr>
            <p:cNvCxnSpPr>
              <a:cxnSpLocks/>
            </p:cNvCxnSpPr>
            <p:nvPr/>
          </p:nvCxnSpPr>
          <p:spPr>
            <a:xfrm>
              <a:off x="6223297" y="1654943"/>
              <a:ext cx="0" cy="10223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FD6DEC10-10C7-EB43-B3B2-B20D4C72F6DE}"/>
                </a:ext>
              </a:extLst>
            </p:cNvPr>
            <p:cNvCxnSpPr>
              <a:cxnSpLocks/>
            </p:cNvCxnSpPr>
            <p:nvPr/>
          </p:nvCxnSpPr>
          <p:spPr>
            <a:xfrm>
              <a:off x="6223297" y="1271790"/>
              <a:ext cx="0" cy="27780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C223223A-8F60-5146-88F3-71DAC8931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86" y="3633283"/>
            <a:ext cx="8371911" cy="3078639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BCBEB551-85D6-F347-B7F6-8875ADF5A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436" y="4309531"/>
            <a:ext cx="1965013" cy="476945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AE7024FD-7A15-9B4E-A552-A09085382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484" y="5565050"/>
            <a:ext cx="2292381" cy="476945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DC33702D-C3A9-A04F-84E4-4D2E0F583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239" y="5248150"/>
            <a:ext cx="1166452" cy="1329361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D13CAE34-815D-2541-8080-38DA0D312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246" y="3862273"/>
            <a:ext cx="1080439" cy="1251465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18985928-3EC4-9740-B41A-B60F7A0CF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337" y="3795673"/>
            <a:ext cx="1215219" cy="1251465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5EE90A5D-D187-C84C-9A31-56A29F81B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621" y="5177789"/>
            <a:ext cx="1215219" cy="1251465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64D6D316-9F8C-5247-BF33-8462029BA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636" y="4301790"/>
            <a:ext cx="2409437" cy="476945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19A3DC13-CE2F-3A45-A977-4F1A55AF8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767" y="5586574"/>
            <a:ext cx="2409437" cy="476945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4B0591E8-E4B6-E142-A2A1-6D687EDA31EA}"/>
              </a:ext>
            </a:extLst>
          </p:cNvPr>
          <p:cNvSpPr txBox="1"/>
          <p:nvPr/>
        </p:nvSpPr>
        <p:spPr>
          <a:xfrm>
            <a:off x="2151765" y="4317170"/>
            <a:ext cx="20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Det här hjärtat har en symmetrilinje som är lodrät.  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3F6D440-D69F-F140-A512-8FA6D804B14B}"/>
              </a:ext>
            </a:extLst>
          </p:cNvPr>
          <p:cNvSpPr txBox="1"/>
          <p:nvPr/>
        </p:nvSpPr>
        <p:spPr>
          <a:xfrm>
            <a:off x="2195436" y="5518366"/>
            <a:ext cx="20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Helvetica" pitchFamily="2" charset="0"/>
              </a:rPr>
              <a:t>Bokstaven E har en vågrät symmetrilinje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21F90F2-532E-F54C-95CB-9BA8D68BE1F1}"/>
              </a:ext>
            </a:extLst>
          </p:cNvPr>
          <p:cNvSpPr txBox="1"/>
          <p:nvPr/>
        </p:nvSpPr>
        <p:spPr>
          <a:xfrm>
            <a:off x="6299975" y="4305346"/>
            <a:ext cx="20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Helvetica" pitchFamily="2" charset="0"/>
              </a:rPr>
              <a:t>Den här fyrklövern har fyra symmetrilinjer. 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95F9259-B2CB-7341-BB6D-494381990FBF}"/>
              </a:ext>
            </a:extLst>
          </p:cNvPr>
          <p:cNvSpPr txBox="1"/>
          <p:nvPr/>
        </p:nvSpPr>
        <p:spPr>
          <a:xfrm>
            <a:off x="6299975" y="5514496"/>
            <a:ext cx="20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Helvetica" pitchFamily="2" charset="0"/>
              </a:rPr>
              <a:t>Den här </a:t>
            </a:r>
            <a:r>
              <a:rPr lang="sv-SE" sz="1200" dirty="0" err="1">
                <a:latin typeface="Helvetica" pitchFamily="2" charset="0"/>
              </a:rPr>
              <a:t>sjärnan</a:t>
            </a:r>
            <a:r>
              <a:rPr lang="sv-SE" sz="1200" dirty="0">
                <a:latin typeface="Helvetica" pitchFamily="2" charset="0"/>
              </a:rPr>
              <a:t> har fem symmetrilinjer. </a:t>
            </a:r>
          </a:p>
        </p:txBody>
      </p:sp>
    </p:spTree>
    <p:extLst>
      <p:ext uri="{BB962C8B-B14F-4D97-AF65-F5344CB8AC3E}">
        <p14:creationId xmlns:p14="http://schemas.microsoft.com/office/powerpoint/2010/main" val="1092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/>
      <p:bldP spid="30" grpId="0"/>
      <p:bldP spid="33" grpId="1"/>
      <p:bldP spid="34" grpId="1"/>
      <p:bldP spid="36" grpId="1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373</Words>
  <Application>Microsoft Macintosh PowerPoint</Application>
  <PresentationFormat>Bildspel på skärmen (4:3)</PresentationFormat>
  <Paragraphs>37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2</cp:revision>
  <dcterms:created xsi:type="dcterms:W3CDTF">2021-10-08T05:13:51Z</dcterms:created>
  <dcterms:modified xsi:type="dcterms:W3CDTF">2021-10-09T07:56:24Z</dcterms:modified>
</cp:coreProperties>
</file>