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25" r:id="rId5"/>
    <p:sldId id="330" r:id="rId6"/>
    <p:sldId id="315" r:id="rId7"/>
    <p:sldId id="324" r:id="rId8"/>
    <p:sldId id="327" r:id="rId9"/>
    <p:sldId id="326" r:id="rId10"/>
    <p:sldId id="318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9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grpSp>
        <p:nvGrpSpPr>
          <p:cNvPr id="12" name="Grupp 11">
            <a:extLst>
              <a:ext uri="{FF2B5EF4-FFF2-40B4-BE49-F238E27FC236}">
                <a16:creationId xmlns:a16="http://schemas.microsoft.com/office/drawing/2014/main" id="{EF0BDE37-A586-4EE6-8E80-A03BAE2364C0}"/>
              </a:ext>
            </a:extLst>
          </p:cNvPr>
          <p:cNvGrpSpPr/>
          <p:nvPr/>
        </p:nvGrpSpPr>
        <p:grpSpPr>
          <a:xfrm>
            <a:off x="1611936" y="1659285"/>
            <a:ext cx="8968127" cy="1492884"/>
            <a:chOff x="1611936" y="1659285"/>
            <a:chExt cx="8968127" cy="1492884"/>
          </a:xfrm>
        </p:grpSpPr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50035BAB-88BC-468D-A169-F958A7C3C8B4}"/>
                </a:ext>
              </a:extLst>
            </p:cNvPr>
            <p:cNvSpPr txBox="1"/>
            <p:nvPr/>
          </p:nvSpPr>
          <p:spPr>
            <a:xfrm>
              <a:off x="1611936" y="1659285"/>
              <a:ext cx="896812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b="1" dirty="0"/>
                <a:t>UPPGIFT 9</a:t>
              </a:r>
            </a:p>
            <a:p>
              <a:endParaRPr lang="sv-SE" sz="2800" b="1" dirty="0"/>
            </a:p>
            <a:p>
              <a:r>
                <a:rPr lang="sv-SE" sz="2800" dirty="0"/>
                <a:t>I en stor blombukett är      av blommorna röda och      gula.</a:t>
              </a:r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4EF20E52-C7BA-4C57-9B3A-FC314AA414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95702" y="2342544"/>
              <a:ext cx="304800" cy="809625"/>
            </a:xfrm>
            <a:prstGeom prst="rect">
              <a:avLst/>
            </a:prstGeom>
          </p:spPr>
        </p:pic>
        <p:pic>
          <p:nvPicPr>
            <p:cNvPr id="7" name="Bildobjekt 6">
              <a:extLst>
                <a:ext uri="{FF2B5EF4-FFF2-40B4-BE49-F238E27FC236}">
                  <a16:creationId xmlns:a16="http://schemas.microsoft.com/office/drawing/2014/main" id="{DB826C8F-1143-4D07-8F6A-CF50CB37A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71610" y="2352069"/>
              <a:ext cx="266700" cy="800100"/>
            </a:xfrm>
            <a:prstGeom prst="rect">
              <a:avLst/>
            </a:prstGeom>
          </p:spPr>
        </p:pic>
      </p:grpSp>
      <p:sp>
        <p:nvSpPr>
          <p:cNvPr id="11" name="textruta 10">
            <a:extLst>
              <a:ext uri="{FF2B5EF4-FFF2-40B4-BE49-F238E27FC236}">
                <a16:creationId xmlns:a16="http://schemas.microsoft.com/office/drawing/2014/main" id="{F9645061-4052-4B8A-9707-812E99267BBB}"/>
              </a:ext>
            </a:extLst>
          </p:cNvPr>
          <p:cNvSpPr txBox="1"/>
          <p:nvPr/>
        </p:nvSpPr>
        <p:spPr>
          <a:xfrm>
            <a:off x="1611936" y="3429000"/>
            <a:ext cx="86958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I buketten finns 6 röda blommor.</a:t>
            </a:r>
          </a:p>
          <a:p>
            <a:endParaRPr lang="sv-SE" sz="2800" dirty="0"/>
          </a:p>
          <a:p>
            <a:r>
              <a:rPr lang="sv-SE" sz="2800" dirty="0"/>
              <a:t>Hur stor andel av blommorna är varken röda eller gula?</a:t>
            </a:r>
          </a:p>
          <a:p>
            <a:r>
              <a:rPr lang="sv-SE" sz="2800" dirty="0"/>
              <a:t>Svara med ett bråk i enklaste form.</a:t>
            </a:r>
          </a:p>
        </p:txBody>
      </p:sp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071310" y="1495070"/>
            <a:ext cx="100493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Det går åt 1,5 msk (matsked) vinäger till en sallad för fyra personer.</a:t>
            </a:r>
          </a:p>
          <a:p>
            <a:endParaRPr lang="sv-SE" sz="2800" dirty="0"/>
          </a:p>
          <a:p>
            <a:r>
              <a:rPr lang="sv-SE" sz="2800" dirty="0"/>
              <a:t>Hur mycket vinäger behövs till en sallad för sex personer?</a:t>
            </a:r>
          </a:p>
          <a:p>
            <a:r>
              <a:rPr lang="sv-SE" sz="2800" dirty="0"/>
              <a:t>Svara i hela milliliter.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09516C4-2920-425E-8A93-4A02CF413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8540" y="4677477"/>
            <a:ext cx="3316745" cy="8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036938" y="2155618"/>
            <a:ext cx="56298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Hur många klossar behövs det för att bygga den här figuren?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193F252-51D9-4B3C-95C9-B382E072F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330" y="1613117"/>
            <a:ext cx="3496955" cy="290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65266" y="567106"/>
            <a:ext cx="65504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Grafen visar hur priset på apelsiner beror av vikten.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är priset per kilogram?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Är priset proportionellt mot vikten? Förklara hur du tänker.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får man betala för 5 kg apelsiner?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5FA6E44-9FE6-4EA9-9D56-35030FF45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3713" y="1359811"/>
            <a:ext cx="3482686" cy="413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60565" y="286925"/>
            <a:ext cx="887086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Rita ett koordinatsystem och sätt ut följande punkter:</a:t>
            </a:r>
          </a:p>
          <a:p>
            <a:endParaRPr lang="sv-SE" sz="2800" dirty="0"/>
          </a:p>
          <a:p>
            <a:r>
              <a:rPr lang="sv-SE" sz="2800" dirty="0"/>
              <a:t>A: (3, -1)</a:t>
            </a:r>
          </a:p>
          <a:p>
            <a:endParaRPr lang="sv-SE" sz="2800" dirty="0"/>
          </a:p>
          <a:p>
            <a:r>
              <a:rPr lang="sv-SE" sz="2800" dirty="0"/>
              <a:t>B: (-2, 2)</a:t>
            </a:r>
          </a:p>
          <a:p>
            <a:endParaRPr lang="sv-SE" sz="2800" dirty="0"/>
          </a:p>
          <a:p>
            <a:r>
              <a:rPr lang="sv-SE" sz="2800" dirty="0"/>
              <a:t>C: (2, 3)</a:t>
            </a:r>
          </a:p>
          <a:p>
            <a:endParaRPr lang="sv-SE" sz="2800" dirty="0"/>
          </a:p>
          <a:p>
            <a:r>
              <a:rPr lang="sv-SE" sz="2800" dirty="0"/>
              <a:t>D: (0, -2)</a:t>
            </a:r>
          </a:p>
          <a:p>
            <a:endParaRPr lang="sv-SE" sz="2800" dirty="0"/>
          </a:p>
          <a:p>
            <a:r>
              <a:rPr lang="sv-SE" sz="2800" dirty="0"/>
              <a:t>E: (-1, -3)            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30381" y="828422"/>
            <a:ext cx="81478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Vilka av talen nedanför visar hur stor andel av sin sömn som en giraff drömmer?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6072248-DE9E-4E55-A7FF-87DAE50DEB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381" y="3044968"/>
            <a:ext cx="5753100" cy="12668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C8A75A1D-AA9B-4E56-935E-9C78B22FF7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1141" y="2459180"/>
            <a:ext cx="2628900" cy="24384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A906B86C-ED62-45FE-8B59-42C5C3E265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2254" y="5113125"/>
            <a:ext cx="5810583" cy="73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029393" y="1164325"/>
            <a:ext cx="6285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Hur stor andel av dygnet sover en giraff?</a:t>
            </a:r>
          </a:p>
          <a:p>
            <a:r>
              <a:rPr lang="sv-SE" sz="2800" dirty="0"/>
              <a:t>Svara med ett bråk i enklaste form.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8A75A1D-AA9B-4E56-935E-9C78B22FF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1141" y="2459180"/>
            <a:ext cx="2628900" cy="24384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A906B86C-ED62-45FE-8B59-42C5C3E265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2254" y="5113125"/>
            <a:ext cx="5810583" cy="73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39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96193" y="2160699"/>
            <a:ext cx="55996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Hur mycket kostar 0,5 kg körsbär om priset per hektogram är 7,90 kr?</a:t>
            </a:r>
          </a:p>
        </p:txBody>
      </p:sp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21280" y="1659285"/>
            <a:ext cx="6949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En stor marsipangris på 210 g kostade 110 kr.</a:t>
            </a:r>
          </a:p>
          <a:p>
            <a:endParaRPr lang="sv-SE" sz="2800" dirty="0"/>
          </a:p>
          <a:p>
            <a:r>
              <a:rPr lang="sv-SE" sz="2800" dirty="0"/>
              <a:t>En mindre marsipangris på 95 g kostade 55 kr.</a:t>
            </a:r>
          </a:p>
          <a:p>
            <a:endParaRPr lang="sv-SE" sz="2800" dirty="0"/>
          </a:p>
          <a:p>
            <a:r>
              <a:rPr lang="sv-SE" sz="2800" dirty="0"/>
              <a:t>Är priset proportionellt mot vikten?</a:t>
            </a:r>
          </a:p>
          <a:p>
            <a:r>
              <a:rPr lang="sv-SE" sz="2800" dirty="0"/>
              <a:t>Motivera ditt svar.</a:t>
            </a:r>
          </a:p>
        </p:txBody>
      </p:sp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20140" y="1443841"/>
            <a:ext cx="31517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2823404-5C54-41B2-A81B-F2D65D232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9611" y="2190489"/>
            <a:ext cx="762000" cy="84772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B9291F16-06DA-46EF-8108-59EA20391A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9611" y="3429000"/>
            <a:ext cx="571500" cy="81915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0A41A6B5-3A96-46A0-B8F8-93AB6DD22F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9611" y="4733252"/>
            <a:ext cx="762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1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58353" y="1459092"/>
            <a:ext cx="36074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Hur stor är delen?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60 % av 250 kr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        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30 % av 1 km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E2095D0-6BF9-4A27-A50F-10DC338AB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886200"/>
            <a:ext cx="2057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2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2267</TotalTime>
  <Words>285</Words>
  <Application>Microsoft Office PowerPoint</Application>
  <PresentationFormat>Bredbild</PresentationFormat>
  <Paragraphs>75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76</cp:revision>
  <dcterms:created xsi:type="dcterms:W3CDTF">2019-08-04T10:07:00Z</dcterms:created>
  <dcterms:modified xsi:type="dcterms:W3CDTF">2021-08-08T15:31:21Z</dcterms:modified>
</cp:coreProperties>
</file>